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3" r:id="rId3"/>
    <p:sldId id="264" r:id="rId4"/>
    <p:sldId id="265" r:id="rId5"/>
    <p:sldId id="266" r:id="rId6"/>
    <p:sldId id="267" r:id="rId7"/>
    <p:sldId id="1282" r:id="rId8"/>
  </p:sldIdLst>
  <p:sldSz cx="12192000" cy="6858000"/>
  <p:notesSz cx="6797675" cy="9874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D0D87A-1E0F-4A4A-86FE-304826837F5A}" v="2" dt="2022-06-16T08:40:04.4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ael Morris" userId="5bc43847-4924-4de4-9056-f75e4a26d811" providerId="ADAL" clId="{51D0D87A-1E0F-4A4A-86FE-304826837F5A}"/>
    <pc:docChg chg="addSld delSld modSld">
      <pc:chgData name="Rachael Morris" userId="5bc43847-4924-4de4-9056-f75e4a26d811" providerId="ADAL" clId="{51D0D87A-1E0F-4A4A-86FE-304826837F5A}" dt="2022-06-16T08:40:04.470" v="7"/>
      <pc:docMkLst>
        <pc:docMk/>
      </pc:docMkLst>
      <pc:sldChg chg="addSp modSp mod">
        <pc:chgData name="Rachael Morris" userId="5bc43847-4924-4de4-9056-f75e4a26d811" providerId="ADAL" clId="{51D0D87A-1E0F-4A4A-86FE-304826837F5A}" dt="2022-06-16T08:40:04.470" v="7"/>
        <pc:sldMkLst>
          <pc:docMk/>
          <pc:sldMk cId="1748216028" sldId="256"/>
        </pc:sldMkLst>
        <pc:spChg chg="mod">
          <ac:chgData name="Rachael Morris" userId="5bc43847-4924-4de4-9056-f75e4a26d811" providerId="ADAL" clId="{51D0D87A-1E0F-4A4A-86FE-304826837F5A}" dt="2022-06-16T08:39:26.526" v="4" actId="404"/>
          <ac:spMkLst>
            <pc:docMk/>
            <pc:sldMk cId="1748216028" sldId="256"/>
            <ac:spMk id="3" creationId="{D8380F40-4E5A-465C-B362-2981A92A99C1}"/>
          </ac:spMkLst>
        </pc:spChg>
        <pc:spChg chg="add mod">
          <ac:chgData name="Rachael Morris" userId="5bc43847-4924-4de4-9056-f75e4a26d811" providerId="ADAL" clId="{51D0D87A-1E0F-4A4A-86FE-304826837F5A}" dt="2022-06-16T08:40:04.470" v="7"/>
          <ac:spMkLst>
            <pc:docMk/>
            <pc:sldMk cId="1748216028" sldId="256"/>
            <ac:spMk id="5" creationId="{B228E366-6656-4A02-BCDA-60F25D4C963E}"/>
          </ac:spMkLst>
        </pc:spChg>
      </pc:sldChg>
      <pc:sldChg chg="del">
        <pc:chgData name="Rachael Morris" userId="5bc43847-4924-4de4-9056-f75e4a26d811" providerId="ADAL" clId="{51D0D87A-1E0F-4A4A-86FE-304826837F5A}" dt="2022-06-16T08:39:41.415" v="6" actId="47"/>
        <pc:sldMkLst>
          <pc:docMk/>
          <pc:sldMk cId="2963922702" sldId="259"/>
        </pc:sldMkLst>
      </pc:sldChg>
      <pc:sldChg chg="del">
        <pc:chgData name="Rachael Morris" userId="5bc43847-4924-4de4-9056-f75e4a26d811" providerId="ADAL" clId="{51D0D87A-1E0F-4A4A-86FE-304826837F5A}" dt="2022-06-16T08:39:41.415" v="6" actId="47"/>
        <pc:sldMkLst>
          <pc:docMk/>
          <pc:sldMk cId="4210292139" sldId="260"/>
        </pc:sldMkLst>
      </pc:sldChg>
      <pc:sldChg chg="del">
        <pc:chgData name="Rachael Morris" userId="5bc43847-4924-4de4-9056-f75e4a26d811" providerId="ADAL" clId="{51D0D87A-1E0F-4A4A-86FE-304826837F5A}" dt="2022-06-16T08:39:41.415" v="6" actId="47"/>
        <pc:sldMkLst>
          <pc:docMk/>
          <pc:sldMk cId="2582282393" sldId="261"/>
        </pc:sldMkLst>
      </pc:sldChg>
      <pc:sldChg chg="del">
        <pc:chgData name="Rachael Morris" userId="5bc43847-4924-4de4-9056-f75e4a26d811" providerId="ADAL" clId="{51D0D87A-1E0F-4A4A-86FE-304826837F5A}" dt="2022-06-16T08:39:41.415" v="6" actId="47"/>
        <pc:sldMkLst>
          <pc:docMk/>
          <pc:sldMk cId="512744967" sldId="262"/>
        </pc:sldMkLst>
      </pc:sldChg>
      <pc:sldChg chg="add">
        <pc:chgData name="Rachael Morris" userId="5bc43847-4924-4de4-9056-f75e4a26d811" providerId="ADAL" clId="{51D0D87A-1E0F-4A4A-86FE-304826837F5A}" dt="2022-06-16T08:39:37.182" v="5"/>
        <pc:sldMkLst>
          <pc:docMk/>
          <pc:sldMk cId="2379540302" sldId="263"/>
        </pc:sldMkLst>
      </pc:sldChg>
      <pc:sldChg chg="add">
        <pc:chgData name="Rachael Morris" userId="5bc43847-4924-4de4-9056-f75e4a26d811" providerId="ADAL" clId="{51D0D87A-1E0F-4A4A-86FE-304826837F5A}" dt="2022-06-16T08:39:37.182" v="5"/>
        <pc:sldMkLst>
          <pc:docMk/>
          <pc:sldMk cId="2294835884" sldId="264"/>
        </pc:sldMkLst>
      </pc:sldChg>
      <pc:sldChg chg="add">
        <pc:chgData name="Rachael Morris" userId="5bc43847-4924-4de4-9056-f75e4a26d811" providerId="ADAL" clId="{51D0D87A-1E0F-4A4A-86FE-304826837F5A}" dt="2022-06-16T08:39:37.182" v="5"/>
        <pc:sldMkLst>
          <pc:docMk/>
          <pc:sldMk cId="2008501034" sldId="265"/>
        </pc:sldMkLst>
      </pc:sldChg>
      <pc:sldChg chg="add">
        <pc:chgData name="Rachael Morris" userId="5bc43847-4924-4de4-9056-f75e4a26d811" providerId="ADAL" clId="{51D0D87A-1E0F-4A4A-86FE-304826837F5A}" dt="2022-06-16T08:39:37.182" v="5"/>
        <pc:sldMkLst>
          <pc:docMk/>
          <pc:sldMk cId="4143517418" sldId="266"/>
        </pc:sldMkLst>
      </pc:sldChg>
      <pc:sldChg chg="add">
        <pc:chgData name="Rachael Morris" userId="5bc43847-4924-4de4-9056-f75e4a26d811" providerId="ADAL" clId="{51D0D87A-1E0F-4A4A-86FE-304826837F5A}" dt="2022-06-16T08:39:37.182" v="5"/>
        <pc:sldMkLst>
          <pc:docMk/>
          <pc:sldMk cId="2875690193" sldId="267"/>
        </pc:sldMkLst>
      </pc:sldChg>
      <pc:sldChg chg="add">
        <pc:chgData name="Rachael Morris" userId="5bc43847-4924-4de4-9056-f75e4a26d811" providerId="ADAL" clId="{51D0D87A-1E0F-4A4A-86FE-304826837F5A}" dt="2022-06-16T08:39:37.182" v="5"/>
        <pc:sldMkLst>
          <pc:docMk/>
          <pc:sldMk cId="1187156275" sldId="128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7DBDC6-2F9C-41DB-8E63-854879330E2C}" type="datetimeFigureOut">
              <a:rPr lang="fr-FR" smtClean="0"/>
              <a:t>16/06/2022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9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21878B-9771-4340-8966-D8CA9ABFF46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9364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C9E21E6-9ACE-4DFE-B588-6411E6E64595}"/>
              </a:ext>
            </a:extLst>
          </p:cNvPr>
          <p:cNvSpPr/>
          <p:nvPr/>
        </p:nvSpPr>
        <p:spPr>
          <a:xfrm>
            <a:off x="239713" y="5516563"/>
            <a:ext cx="11712575" cy="12255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5" name="Picture 7" descr="P:\Communications\Development\Change June 2012\New Stationery Development - Yeomans\JOC\Image3.jpg">
            <a:extLst>
              <a:ext uri="{FF2B5EF4-FFF2-40B4-BE49-F238E27FC236}">
                <a16:creationId xmlns:a16="http://schemas.microsoft.com/office/drawing/2014/main" id="{6025592F-316F-45F8-B99C-63027DC33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8988" y="3557588"/>
            <a:ext cx="3962400" cy="296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7869" y="908723"/>
            <a:ext cx="11664951" cy="981075"/>
          </a:xfrm>
        </p:spPr>
        <p:txBody>
          <a:bodyPr/>
          <a:lstStyle>
            <a:lvl1pPr algn="l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4433" y="2061096"/>
            <a:ext cx="11618384" cy="4318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3200">
                <a:solidFill>
                  <a:srgbClr val="0079BC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019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381" y="836712"/>
            <a:ext cx="11040203" cy="51125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Slide Number Placeholder 11">
            <a:extLst>
              <a:ext uri="{FF2B5EF4-FFF2-40B4-BE49-F238E27FC236}">
                <a16:creationId xmlns:a16="http://schemas.microsoft.com/office/drawing/2014/main" id="{41A95A44-2627-4A06-BDEE-FDE3E5EA12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012238" y="6118225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fld id="{BFD9D24A-E341-4533-896F-2C6B12BF37F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8709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281118"/>
            <a:ext cx="10363200" cy="1362075"/>
          </a:xfrm>
        </p:spPr>
        <p:txBody>
          <a:bodyPr anchor="t"/>
          <a:lstStyle>
            <a:lvl1pPr algn="l">
              <a:defRPr sz="1600" b="1" cap="all">
                <a:latin typeface="+mn-lt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780931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1">
            <a:extLst>
              <a:ext uri="{FF2B5EF4-FFF2-40B4-BE49-F238E27FC236}">
                <a16:creationId xmlns:a16="http://schemas.microsoft.com/office/drawing/2014/main" id="{0E7A5E17-3A50-4627-A8D4-C059273CFA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4E6C1AA-0605-4CA7-A8F9-F57C76F20BA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7585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381" y="188640"/>
            <a:ext cx="11041227" cy="5040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7383" y="836712"/>
            <a:ext cx="5376597" cy="5112568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2pPr>
            <a:lvl3pPr>
              <a:defRPr sz="2000">
                <a:solidFill>
                  <a:srgbClr val="052264"/>
                </a:solidFill>
                <a:latin typeface="+mn-lt"/>
                <a:cs typeface="Arial" pitchFamily="34" charset="0"/>
              </a:defRPr>
            </a:lvl3pPr>
            <a:lvl4pPr>
              <a:defRPr sz="1800">
                <a:solidFill>
                  <a:srgbClr val="052264"/>
                </a:solidFill>
                <a:latin typeface="+mn-lt"/>
                <a:cs typeface="Arial" pitchFamily="34" charset="0"/>
              </a:defRPr>
            </a:lvl4pPr>
            <a:lvl5pPr>
              <a:defRPr sz="1800">
                <a:solidFill>
                  <a:srgbClr val="052264"/>
                </a:solidFill>
                <a:latin typeface="+mn-lt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0" y="836712"/>
            <a:ext cx="5472608" cy="5112568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2pPr>
            <a:lvl3pPr>
              <a:defRPr sz="2000">
                <a:solidFill>
                  <a:srgbClr val="052264"/>
                </a:solidFill>
                <a:latin typeface="+mn-lt"/>
                <a:cs typeface="Arial" pitchFamily="34" charset="0"/>
              </a:defRPr>
            </a:lvl3pPr>
            <a:lvl4pPr>
              <a:defRPr sz="1800">
                <a:solidFill>
                  <a:srgbClr val="052264"/>
                </a:solidFill>
                <a:latin typeface="+mn-lt"/>
                <a:cs typeface="Arial" pitchFamily="34" charset="0"/>
              </a:defRPr>
            </a:lvl4pPr>
            <a:lvl5pPr>
              <a:defRPr sz="1800">
                <a:solidFill>
                  <a:srgbClr val="052264"/>
                </a:solidFill>
                <a:latin typeface="+mn-lt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Slide Number Placeholder 11">
            <a:extLst>
              <a:ext uri="{FF2B5EF4-FFF2-40B4-BE49-F238E27FC236}">
                <a16:creationId xmlns:a16="http://schemas.microsoft.com/office/drawing/2014/main" id="{66A5E079-6AC0-40A1-8605-9BA0C04233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F8D0941-F1C8-4B2B-A6F8-8445C3D47DC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1526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381" y="188640"/>
            <a:ext cx="11041227" cy="5040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7383" y="836715"/>
            <a:ext cx="5386917" cy="59774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383" y="1412779"/>
            <a:ext cx="5386917" cy="4536503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>
              <a:defRPr sz="2000">
                <a:solidFill>
                  <a:srgbClr val="052264"/>
                </a:solidFill>
                <a:latin typeface="+mn-lt"/>
                <a:cs typeface="Arial" pitchFamily="34" charset="0"/>
              </a:defRPr>
            </a:lvl2pPr>
            <a:lvl3pPr>
              <a:defRPr sz="1800">
                <a:solidFill>
                  <a:srgbClr val="052264"/>
                </a:solidFill>
                <a:latin typeface="+mn-lt"/>
                <a:cs typeface="Arial" pitchFamily="34" charset="0"/>
              </a:defRPr>
            </a:lvl3pPr>
            <a:lvl4pPr>
              <a:defRPr sz="1600">
                <a:solidFill>
                  <a:srgbClr val="052264"/>
                </a:solidFill>
                <a:latin typeface="+mn-lt"/>
                <a:cs typeface="Arial" pitchFamily="34" charset="0"/>
              </a:defRPr>
            </a:lvl4pPr>
            <a:lvl5pPr>
              <a:defRPr sz="1600">
                <a:solidFill>
                  <a:srgbClr val="052264"/>
                </a:solidFill>
                <a:latin typeface="+mn-lt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0" y="858391"/>
            <a:ext cx="5472608" cy="56775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6000" y="1412779"/>
            <a:ext cx="5472608" cy="4536503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>
              <a:defRPr sz="2000">
                <a:solidFill>
                  <a:srgbClr val="052264"/>
                </a:solidFill>
                <a:latin typeface="+mn-lt"/>
                <a:cs typeface="Arial" pitchFamily="34" charset="0"/>
              </a:defRPr>
            </a:lvl2pPr>
            <a:lvl3pPr>
              <a:defRPr sz="1800">
                <a:solidFill>
                  <a:srgbClr val="052264"/>
                </a:solidFill>
                <a:latin typeface="+mn-lt"/>
                <a:cs typeface="Arial" pitchFamily="34" charset="0"/>
              </a:defRPr>
            </a:lvl3pPr>
            <a:lvl4pPr>
              <a:defRPr sz="1600">
                <a:solidFill>
                  <a:srgbClr val="052264"/>
                </a:solidFill>
                <a:latin typeface="+mn-lt"/>
                <a:cs typeface="Arial" pitchFamily="34" charset="0"/>
              </a:defRPr>
            </a:lvl4pPr>
            <a:lvl5pPr>
              <a:defRPr sz="1600">
                <a:solidFill>
                  <a:srgbClr val="052264"/>
                </a:solidFill>
                <a:latin typeface="+mn-lt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11">
            <a:extLst>
              <a:ext uri="{FF2B5EF4-FFF2-40B4-BE49-F238E27FC236}">
                <a16:creationId xmlns:a16="http://schemas.microsoft.com/office/drawing/2014/main" id="{DF6F29F7-75A2-4CAF-8031-80B639ADB2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DCB5212-6B3A-4203-9CF8-69BD487CEC2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7935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381" y="188640"/>
            <a:ext cx="10972800" cy="5040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lide Number Placeholder 11">
            <a:extLst>
              <a:ext uri="{FF2B5EF4-FFF2-40B4-BE49-F238E27FC236}">
                <a16:creationId xmlns:a16="http://schemas.microsoft.com/office/drawing/2014/main" id="{ED6A925C-D114-403F-9209-8AAE5F519E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8CB468-BF4B-49BA-9BDC-D0CB1D526B9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7354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1">
            <a:extLst>
              <a:ext uri="{FF2B5EF4-FFF2-40B4-BE49-F238E27FC236}">
                <a16:creationId xmlns:a16="http://schemas.microsoft.com/office/drawing/2014/main" id="{9E2A6199-53CF-4FDC-B3A5-248FE8E3E7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FD4FFB0-760F-499A-BC58-132E9F7C9DD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3136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1852" y="836715"/>
            <a:ext cx="6815667" cy="5112567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2pPr>
            <a:lvl3pPr>
              <a:defRPr sz="2400">
                <a:solidFill>
                  <a:srgbClr val="052264"/>
                </a:solidFill>
                <a:latin typeface="+mn-lt"/>
                <a:cs typeface="Arial" pitchFamily="34" charset="0"/>
              </a:defRPr>
            </a:lvl3pPr>
            <a:lvl4pPr>
              <a:defRPr sz="2000">
                <a:solidFill>
                  <a:srgbClr val="052264"/>
                </a:solidFill>
                <a:latin typeface="+mn-lt"/>
                <a:cs typeface="Arial" pitchFamily="34" charset="0"/>
              </a:defRPr>
            </a:lvl4pPr>
            <a:lvl5pPr>
              <a:defRPr sz="2000">
                <a:solidFill>
                  <a:srgbClr val="052264"/>
                </a:solidFill>
                <a:latin typeface="+mn-lt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7383" y="836712"/>
            <a:ext cx="4011084" cy="51125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052264"/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27381" y="188640"/>
            <a:ext cx="10972800" cy="5040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Slide Number Placeholder 11">
            <a:extLst>
              <a:ext uri="{FF2B5EF4-FFF2-40B4-BE49-F238E27FC236}">
                <a16:creationId xmlns:a16="http://schemas.microsoft.com/office/drawing/2014/main" id="{781FE469-A1C8-450E-85B7-BB8ABE9858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DEF849D-254D-446D-8A8F-99BEF14FD20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0452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3F6BFBB-FB0A-4A91-8A9C-6C15A343318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27050" y="188913"/>
            <a:ext cx="11041063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08DD4F0-0411-447D-BFCA-18A7B7265191}"/>
              </a:ext>
            </a:extLst>
          </p:cNvPr>
          <p:cNvSpPr>
            <a:spLocks noGrp="1"/>
          </p:cNvSpPr>
          <p:nvPr/>
        </p:nvSpPr>
        <p:spPr bwMode="auto">
          <a:xfrm>
            <a:off x="527050" y="1268413"/>
            <a:ext cx="11041063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en-US" sz="4000" b="1">
              <a:solidFill>
                <a:srgbClr val="052264"/>
              </a:solidFill>
            </a:endParaRP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9ED315B7-2AB1-4D0A-AC7B-4D9FD72808DA}"/>
              </a:ext>
            </a:extLst>
          </p:cNvPr>
          <p:cNvSpPr>
            <a:spLocks noGrp="1"/>
          </p:cNvSpPr>
          <p:nvPr/>
        </p:nvSpPr>
        <p:spPr bwMode="auto">
          <a:xfrm>
            <a:off x="527050" y="1268413"/>
            <a:ext cx="11041063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en-US" sz="4000" b="1">
              <a:solidFill>
                <a:srgbClr val="052264"/>
              </a:solidFill>
            </a:endParaRPr>
          </a:p>
        </p:txBody>
      </p:sp>
      <p:sp>
        <p:nvSpPr>
          <p:cNvPr id="1029" name="Text Placeholder 5">
            <a:extLst>
              <a:ext uri="{FF2B5EF4-FFF2-40B4-BE49-F238E27FC236}">
                <a16:creationId xmlns:a16="http://schemas.microsoft.com/office/drawing/2014/main" id="{E1F8C3DC-D1CE-49C6-834E-E2FC4008F54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27050" y="836613"/>
            <a:ext cx="11068050" cy="511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6F026F6-A548-4939-BEB0-167EEC4DB406}"/>
              </a:ext>
            </a:extLst>
          </p:cNvPr>
          <p:cNvCxnSpPr/>
          <p:nvPr/>
        </p:nvCxnSpPr>
        <p:spPr>
          <a:xfrm>
            <a:off x="239713" y="765175"/>
            <a:ext cx="11617325" cy="0"/>
          </a:xfrm>
          <a:prstGeom prst="line">
            <a:avLst/>
          </a:prstGeom>
          <a:ln w="19050">
            <a:solidFill>
              <a:srgbClr val="0522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DBC75F6-C238-423B-A977-DD5D93205E91}"/>
              </a:ext>
            </a:extLst>
          </p:cNvPr>
          <p:cNvCxnSpPr/>
          <p:nvPr/>
        </p:nvCxnSpPr>
        <p:spPr>
          <a:xfrm>
            <a:off x="239713" y="6092825"/>
            <a:ext cx="11617325" cy="0"/>
          </a:xfrm>
          <a:prstGeom prst="line">
            <a:avLst/>
          </a:prstGeom>
          <a:ln w="22225">
            <a:solidFill>
              <a:srgbClr val="0522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95519130-5CAC-4992-B964-93F93B0FCF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72563" y="6118225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052264"/>
                </a:solidFill>
                <a:latin typeface="Calibri" panose="020F0502020204030204" pitchFamily="34" charset="0"/>
              </a:defRPr>
            </a:lvl1pPr>
          </a:lstStyle>
          <a:p>
            <a:fld id="{CF2225EA-9116-438B-A4B9-FB7A5E5FCA6B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1033" name="Picture 10" descr="C:\Users\joconnor\Desktop\Values logo\Untitled-5.2.jpg">
            <a:extLst>
              <a:ext uri="{FF2B5EF4-FFF2-40B4-BE49-F238E27FC236}">
                <a16:creationId xmlns:a16="http://schemas.microsoft.com/office/drawing/2014/main" id="{D61C1608-A138-4E5C-A30B-47BE88645B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57"/>
          <a:stretch>
            <a:fillRect/>
          </a:stretch>
        </p:blipFill>
        <p:spPr bwMode="auto">
          <a:xfrm>
            <a:off x="47625" y="6165850"/>
            <a:ext cx="914400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052264"/>
          </a:solidFill>
          <a:latin typeface="+mn-lt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52264"/>
          </a:solidFill>
          <a:latin typeface="Calibri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52264"/>
          </a:solidFill>
          <a:latin typeface="Calibri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52264"/>
          </a:solidFill>
          <a:latin typeface="Calibri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52264"/>
          </a:solidFill>
          <a:latin typeface="Calibri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 kern="1200">
          <a:solidFill>
            <a:srgbClr val="052264"/>
          </a:solidFill>
          <a:latin typeface="+mn-lt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rgbClr val="052264"/>
          </a:solidFill>
          <a:latin typeface="+mn-lt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052264"/>
          </a:solidFill>
          <a:latin typeface="+mn-lt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052264"/>
          </a:solidFill>
          <a:latin typeface="+mn-lt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rgbClr val="052264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6A255-66B5-44DF-AE0D-063F0DBDE4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1664951" cy="981075"/>
          </a:xfrm>
        </p:spPr>
        <p:txBody>
          <a:bodyPr/>
          <a:lstStyle/>
          <a:p>
            <a:r>
              <a:rPr lang="fr-FR" dirty="0"/>
              <a:t>Yr 7 Spanish: Term 3 Knowledge Organiser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380F40-4E5A-465C-B362-2981A92A99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67" y="981075"/>
            <a:ext cx="11618384" cy="431800"/>
          </a:xfrm>
        </p:spPr>
        <p:txBody>
          <a:bodyPr/>
          <a:lstStyle/>
          <a:p>
            <a:r>
              <a:rPr lang="en-GB" sz="2400" b="1" dirty="0"/>
              <a:t>¿Cómo es tu casa? – </a:t>
            </a:r>
            <a:r>
              <a:rPr lang="en-GB" sz="2400" dirty="0"/>
              <a:t>What is your house like? </a:t>
            </a:r>
          </a:p>
          <a:p>
            <a:r>
              <a:rPr lang="en-GB" sz="2400" b="1" dirty="0"/>
              <a:t>¿Qué hay en tu casa/dormitorio? – </a:t>
            </a:r>
            <a:r>
              <a:rPr lang="en-GB" sz="2400" dirty="0"/>
              <a:t>What is in your house/bedroom?</a:t>
            </a:r>
          </a:p>
          <a:p>
            <a:r>
              <a:rPr lang="en-GB" sz="2400" b="1" i="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</a:rPr>
              <a:t>¿</a:t>
            </a:r>
            <a:r>
              <a:rPr lang="fr-FR" sz="2400" b="1" dirty="0">
                <a:solidFill>
                  <a:schemeClr val="accent5">
                    <a:lumMod val="75000"/>
                  </a:schemeClr>
                </a:solidFill>
              </a:rPr>
              <a:t>Qué</a:t>
            </a:r>
            <a:r>
              <a:rPr lang="fr-FR" sz="2400" b="1" dirty="0"/>
              <a:t> hay en tu ciudad? </a:t>
            </a:r>
            <a:r>
              <a:rPr lang="fr-FR" sz="2400" dirty="0"/>
              <a:t>– What’s in your town?</a:t>
            </a:r>
          </a:p>
          <a:p>
            <a:r>
              <a:rPr lang="en-GB" sz="2400" b="1" i="0" dirty="0">
                <a:solidFill>
                  <a:schemeClr val="accent5">
                    <a:lumMod val="75000"/>
                  </a:schemeClr>
                </a:solidFill>
                <a:effectLst/>
                <a:latin typeface="+mj-lt"/>
              </a:rPr>
              <a:t>¿</a:t>
            </a:r>
            <a:r>
              <a:rPr lang="fr-FR" sz="2400" b="1" dirty="0">
                <a:latin typeface="+mj-lt"/>
              </a:rPr>
              <a:t>Qué opinas de tu ciudad? </a:t>
            </a:r>
            <a:r>
              <a:rPr lang="fr-FR" sz="2400" dirty="0">
                <a:latin typeface="+mj-lt"/>
              </a:rPr>
              <a:t>– What do you think of your town</a:t>
            </a:r>
            <a:r>
              <a:rPr lang="en-GB" sz="2400" b="1" dirty="0"/>
              <a:t> </a:t>
            </a:r>
          </a:p>
        </p:txBody>
      </p:sp>
      <p:pic>
        <p:nvPicPr>
          <p:cNvPr id="4" name="Picture 2" descr="Flag of Spain - Wikipedia">
            <a:extLst>
              <a:ext uri="{FF2B5EF4-FFF2-40B4-BE49-F238E27FC236}">
                <a16:creationId xmlns:a16="http://schemas.microsoft.com/office/drawing/2014/main" id="{3BD405F5-47AD-45CC-BAD7-41E054A39C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77" y="4059282"/>
            <a:ext cx="3316722" cy="2209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7">
            <a:extLst>
              <a:ext uri="{FF2B5EF4-FFF2-40B4-BE49-F238E27FC236}">
                <a16:creationId xmlns:a16="http://schemas.microsoft.com/office/drawing/2014/main" id="{B228E366-6656-4A02-BCDA-60F25D4C963E}"/>
              </a:ext>
            </a:extLst>
          </p:cNvPr>
          <p:cNvSpPr txBox="1"/>
          <p:nvPr/>
        </p:nvSpPr>
        <p:spPr>
          <a:xfrm>
            <a:off x="5830529" y="5831733"/>
            <a:ext cx="3316722" cy="36258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kern="1200" dirty="0">
                <a:solidFill>
                  <a:srgbClr val="161E6B"/>
                </a:solidFill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NOA </a:t>
            </a:r>
            <a:r>
              <a:rPr lang="en-GB" b="1" dirty="0">
                <a:solidFill>
                  <a:srgbClr val="75BAE1"/>
                </a:solidFill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MFL</a:t>
            </a:r>
            <a:r>
              <a:rPr lang="en-GB" b="1" kern="1200" dirty="0">
                <a:solidFill>
                  <a:srgbClr val="75BAE1"/>
                </a:solidFill>
                <a:effectLst/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Department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216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917E873-528B-45DE-9EEC-9F61D8A54DFF}"/>
              </a:ext>
            </a:extLst>
          </p:cNvPr>
          <p:cNvGraphicFramePr>
            <a:graphicFrameLocks noGrp="1"/>
          </p:cNvGraphicFramePr>
          <p:nvPr/>
        </p:nvGraphicFramePr>
        <p:xfrm>
          <a:off x="2" y="0"/>
          <a:ext cx="12191997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1825">
                  <a:extLst>
                    <a:ext uri="{9D8B030D-6E8A-4147-A177-3AD203B41FA5}">
                      <a16:colId xmlns:a16="http://schemas.microsoft.com/office/drawing/2014/main" val="3192521267"/>
                    </a:ext>
                  </a:extLst>
                </a:gridCol>
                <a:gridCol w="1798925">
                  <a:extLst>
                    <a:ext uri="{9D8B030D-6E8A-4147-A177-3AD203B41FA5}">
                      <a16:colId xmlns:a16="http://schemas.microsoft.com/office/drawing/2014/main" val="121525228"/>
                    </a:ext>
                  </a:extLst>
                </a:gridCol>
                <a:gridCol w="1383964">
                  <a:extLst>
                    <a:ext uri="{9D8B030D-6E8A-4147-A177-3AD203B41FA5}">
                      <a16:colId xmlns:a16="http://schemas.microsoft.com/office/drawing/2014/main" val="1629988264"/>
                    </a:ext>
                  </a:extLst>
                </a:gridCol>
                <a:gridCol w="1178793">
                  <a:extLst>
                    <a:ext uri="{9D8B030D-6E8A-4147-A177-3AD203B41FA5}">
                      <a16:colId xmlns:a16="http://schemas.microsoft.com/office/drawing/2014/main" val="2672052374"/>
                    </a:ext>
                  </a:extLst>
                </a:gridCol>
                <a:gridCol w="3415230">
                  <a:extLst>
                    <a:ext uri="{9D8B030D-6E8A-4147-A177-3AD203B41FA5}">
                      <a16:colId xmlns:a16="http://schemas.microsoft.com/office/drawing/2014/main" val="3081248437"/>
                    </a:ext>
                  </a:extLst>
                </a:gridCol>
                <a:gridCol w="1064410">
                  <a:extLst>
                    <a:ext uri="{9D8B030D-6E8A-4147-A177-3AD203B41FA5}">
                      <a16:colId xmlns:a16="http://schemas.microsoft.com/office/drawing/2014/main" val="1371669605"/>
                    </a:ext>
                  </a:extLst>
                </a:gridCol>
                <a:gridCol w="2138850">
                  <a:extLst>
                    <a:ext uri="{9D8B030D-6E8A-4147-A177-3AD203B41FA5}">
                      <a16:colId xmlns:a16="http://schemas.microsoft.com/office/drawing/2014/main" val="1908105130"/>
                    </a:ext>
                  </a:extLst>
                </a:gridCol>
              </a:tblGrid>
              <a:tr h="2933002">
                <a:tc rowSpan="2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s-ES_tradnl" sz="1400" b="1" noProof="0" dirty="0"/>
                        <a:t>Vivo en </a:t>
                      </a:r>
                      <a:endParaRPr lang="es-ES_tradnl" sz="14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s-ES_tradnl" sz="1400" noProof="0" dirty="0"/>
                        <a:t>(I live in) 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4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4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4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s-ES_tradnl" sz="1400" b="1" noProof="0" dirty="0"/>
                        <a:t>Vive en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s-ES_tradnl" sz="1400" noProof="0" dirty="0"/>
                        <a:t>(he/she lives in)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4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4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4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s-ES_tradnl" sz="1400" b="1" noProof="0" dirty="0"/>
                        <a:t>Mi familia y yo vivimos en </a:t>
                      </a:r>
                      <a:r>
                        <a:rPr lang="es-ES_tradnl" sz="1400" noProof="0" dirty="0"/>
                        <a:t>(my family and I, we live in)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4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4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400" noProof="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400" b="1" noProof="0" dirty="0"/>
                        <a:t>una casa </a:t>
                      </a:r>
                      <a:r>
                        <a:rPr lang="es-ES_tradnl" sz="1400" noProof="0" dirty="0"/>
                        <a:t>(a detached house) 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400" noProof="0" dirty="0"/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400" b="1" noProof="0" dirty="0"/>
                        <a:t>una casa adosada </a:t>
                      </a:r>
                      <a:r>
                        <a:rPr lang="es-ES_tradnl" sz="1400" noProof="0" dirty="0"/>
                        <a:t>(a semi-detached house) 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400" noProof="0" dirty="0"/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400" b="1" noProof="0" dirty="0"/>
                        <a:t>un piso/apartamento </a:t>
                      </a:r>
                      <a:r>
                        <a:rPr lang="es-ES_tradnl" sz="1400" noProof="0" dirty="0"/>
                        <a:t>(a flat/apartment) 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400" noProof="0" dirty="0"/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400" noProof="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400" b="1" noProof="0" dirty="0">
                          <a:solidFill>
                            <a:schemeClr val="tx1"/>
                          </a:solidFill>
                        </a:rPr>
                        <a:t>grande </a:t>
                      </a:r>
                      <a:r>
                        <a:rPr lang="es-ES_tradnl" sz="1400" b="0" noProof="0" dirty="0">
                          <a:solidFill>
                            <a:schemeClr val="tx1"/>
                          </a:solidFill>
                        </a:rPr>
                        <a:t>(big) 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4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400" b="1" noProof="0" dirty="0">
                          <a:solidFill>
                            <a:schemeClr val="tx1"/>
                          </a:solidFill>
                        </a:rPr>
                        <a:t>pequeño/a </a:t>
                      </a:r>
                      <a:r>
                        <a:rPr lang="es-ES_tradnl" sz="1400" b="0" noProof="0" dirty="0">
                          <a:solidFill>
                            <a:schemeClr val="tx1"/>
                          </a:solidFill>
                        </a:rPr>
                        <a:t>(small)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4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400" b="1" noProof="0" dirty="0">
                          <a:solidFill>
                            <a:schemeClr val="tx1"/>
                          </a:solidFill>
                        </a:rPr>
                        <a:t>antiguo/a </a:t>
                      </a:r>
                      <a:r>
                        <a:rPr lang="es-ES_tradnl" sz="1400" b="0" noProof="0" dirty="0">
                          <a:solidFill>
                            <a:schemeClr val="tx1"/>
                          </a:solidFill>
                        </a:rPr>
                        <a:t>(old)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4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400" b="1" noProof="0" dirty="0">
                          <a:solidFill>
                            <a:schemeClr val="tx1"/>
                          </a:solidFill>
                        </a:rPr>
                        <a:t>moderno/a </a:t>
                      </a:r>
                      <a:r>
                        <a:rPr lang="es-ES_tradnl" sz="1400" b="0" noProof="0" dirty="0">
                          <a:solidFill>
                            <a:schemeClr val="tx1"/>
                          </a:solidFill>
                        </a:rPr>
                        <a:t>(modern)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4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400" b="1" noProof="0" dirty="0">
                          <a:solidFill>
                            <a:schemeClr val="tx1"/>
                          </a:solidFill>
                        </a:rPr>
                        <a:t>bonito/a </a:t>
                      </a:r>
                      <a:r>
                        <a:rPr lang="es-ES_tradnl" sz="1400" b="0" noProof="0" dirty="0">
                          <a:solidFill>
                            <a:schemeClr val="tx1"/>
                          </a:solidFill>
                        </a:rPr>
                        <a:t>(pretty)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4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400" b="1" noProof="0" dirty="0">
                          <a:solidFill>
                            <a:schemeClr val="tx1"/>
                          </a:solidFill>
                        </a:rPr>
                        <a:t>precioso/a </a:t>
                      </a:r>
                      <a:r>
                        <a:rPr lang="es-ES_tradnl" sz="1400" b="0" noProof="0" dirty="0">
                          <a:solidFill>
                            <a:schemeClr val="tx1"/>
                          </a:solidFill>
                        </a:rPr>
                        <a:t>(beautiful)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lang="es-ES_tradnl" sz="14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4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4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4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4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4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s-ES_tradnl" sz="1400" b="1" noProof="0" dirty="0"/>
                        <a:t>está </a:t>
                      </a:r>
                      <a:r>
                        <a:rPr lang="es-ES_tradnl" sz="1400" noProof="0" dirty="0"/>
                        <a:t>(it is situated in…)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noProof="0" dirty="0"/>
                        <a:t>en el norte </a:t>
                      </a:r>
                      <a:r>
                        <a:rPr lang="fr-FR" sz="1400" noProof="0" dirty="0"/>
                        <a:t>(in the north)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noProof="0" dirty="0"/>
                        <a:t>en</a:t>
                      </a:r>
                      <a:r>
                        <a:rPr lang="fr-FR" sz="1400" b="1" baseline="0" noProof="0" dirty="0"/>
                        <a:t> el sur</a:t>
                      </a:r>
                      <a:r>
                        <a:rPr lang="fr-FR" sz="1400" b="1" noProof="0" dirty="0"/>
                        <a:t> </a:t>
                      </a:r>
                      <a:r>
                        <a:rPr lang="fr-FR" sz="1400" noProof="0" dirty="0"/>
                        <a:t>(in</a:t>
                      </a:r>
                      <a:r>
                        <a:rPr lang="fr-FR" sz="1400" baseline="0" noProof="0" dirty="0"/>
                        <a:t> the south)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noProof="0" dirty="0"/>
                        <a:t>en el noreste</a:t>
                      </a:r>
                      <a:r>
                        <a:rPr lang="fr-FR" sz="1400" b="1" noProof="0" dirty="0"/>
                        <a:t> </a:t>
                      </a:r>
                      <a:r>
                        <a:rPr lang="fr-FR" sz="1400" noProof="0" dirty="0"/>
                        <a:t>(in the northeast)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/>
                        <a:t> </a:t>
                      </a:r>
                      <a:r>
                        <a:rPr lang="fr-FR" sz="1400" b="1" noProof="0" dirty="0"/>
                        <a:t>en</a:t>
                      </a:r>
                      <a:r>
                        <a:rPr lang="fr-FR" sz="1400" b="1" baseline="0" noProof="0" dirty="0"/>
                        <a:t> el sureste</a:t>
                      </a:r>
                      <a:r>
                        <a:rPr lang="fr-FR" sz="1400" b="1" noProof="0" dirty="0"/>
                        <a:t> </a:t>
                      </a:r>
                      <a:r>
                        <a:rPr lang="fr-FR" sz="1400" noProof="0" dirty="0"/>
                        <a:t>(in the southeast)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noProof="0" dirty="0"/>
                        <a:t> </a:t>
                      </a:r>
                      <a:r>
                        <a:rPr lang="fr-FR" sz="1400" b="1" noProof="0" dirty="0"/>
                        <a:t>en</a:t>
                      </a:r>
                      <a:r>
                        <a:rPr lang="fr-FR" sz="1400" b="1" baseline="0" noProof="0" dirty="0"/>
                        <a:t> el noroeste</a:t>
                      </a:r>
                      <a:r>
                        <a:rPr lang="fr-FR" sz="1400" b="1" noProof="0" dirty="0"/>
                        <a:t> </a:t>
                      </a:r>
                      <a:r>
                        <a:rPr lang="fr-FR" sz="1400" noProof="0" dirty="0"/>
                        <a:t>(in the northeast)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noProof="0" dirty="0"/>
                        <a:t>en</a:t>
                      </a:r>
                      <a:r>
                        <a:rPr lang="fr-FR" sz="1400" b="1" baseline="0" noProof="0" dirty="0"/>
                        <a:t> el suroeste</a:t>
                      </a:r>
                      <a:r>
                        <a:rPr lang="fr-FR" sz="1400" b="1" noProof="0" dirty="0"/>
                        <a:t> </a:t>
                      </a:r>
                      <a:r>
                        <a:rPr lang="fr-FR" sz="1400" noProof="0" dirty="0"/>
                        <a:t>(in</a:t>
                      </a:r>
                      <a:r>
                        <a:rPr lang="fr-FR" sz="1400" baseline="0" noProof="0" dirty="0"/>
                        <a:t> the southwest)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noProof="0" dirty="0"/>
                        <a:t>en el este</a:t>
                      </a:r>
                      <a:r>
                        <a:rPr lang="fr-FR" sz="1400" b="1" noProof="0" dirty="0"/>
                        <a:t> </a:t>
                      </a:r>
                      <a:r>
                        <a:rPr lang="fr-FR" sz="1400" noProof="0" dirty="0"/>
                        <a:t>(in the east)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noProof="0" dirty="0"/>
                        <a:t>en</a:t>
                      </a:r>
                      <a:r>
                        <a:rPr lang="fr-FR" sz="1400" b="1" baseline="0" noProof="0" dirty="0"/>
                        <a:t> el oeste</a:t>
                      </a:r>
                      <a:r>
                        <a:rPr lang="fr-FR" sz="1400" b="1" noProof="0" dirty="0"/>
                        <a:t> </a:t>
                      </a:r>
                      <a:r>
                        <a:rPr lang="fr-FR" sz="1400" noProof="0" dirty="0"/>
                        <a:t>(in the west)</a:t>
                      </a:r>
                    </a:p>
                    <a:p>
                      <a:endParaRPr lang="fr-F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400" noProof="0" dirty="0"/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400" noProof="0" dirty="0"/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400" noProof="0" dirty="0"/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400" noProof="0" dirty="0"/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400" noProof="0" dirty="0"/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400" noProof="0" dirty="0"/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400" noProof="0" dirty="0"/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400" b="1" noProof="0" dirty="0"/>
                        <a:t>También está </a:t>
                      </a:r>
                      <a:r>
                        <a:rPr lang="es-ES_tradnl" sz="1400" noProof="0" dirty="0"/>
                        <a:t>(also, it is situated…)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400" b="1" noProof="0" dirty="0">
                          <a:solidFill>
                            <a:schemeClr val="tx1"/>
                          </a:solidFill>
                        </a:rPr>
                        <a:t>en el campo </a:t>
                      </a:r>
                      <a:r>
                        <a:rPr lang="es-ES_tradnl" sz="1400" b="0" noProof="0" dirty="0">
                          <a:solidFill>
                            <a:schemeClr val="tx1"/>
                          </a:solidFill>
                        </a:rPr>
                        <a:t>(in the countryside)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400" b="1" noProof="0" dirty="0">
                          <a:solidFill>
                            <a:schemeClr val="tx1"/>
                          </a:solidFill>
                        </a:rPr>
                        <a:t>en una ciudad </a:t>
                      </a:r>
                      <a:r>
                        <a:rPr lang="es-ES_tradnl" sz="1400" b="0" noProof="0" dirty="0">
                          <a:solidFill>
                            <a:schemeClr val="tx1"/>
                          </a:solidFill>
                        </a:rPr>
                        <a:t>(in a town/city)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400" b="1" noProof="0" dirty="0">
                          <a:solidFill>
                            <a:schemeClr val="tx1"/>
                          </a:solidFill>
                        </a:rPr>
                        <a:t>en la costa </a:t>
                      </a:r>
                      <a:r>
                        <a:rPr lang="es-ES_tradnl" sz="1400" b="0" noProof="0" dirty="0">
                          <a:solidFill>
                            <a:schemeClr val="tx1"/>
                          </a:solidFill>
                        </a:rPr>
                        <a:t>(by the seaside/coast)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400" b="1" i="0" noProof="0" dirty="0">
                          <a:solidFill>
                            <a:schemeClr val="tx1"/>
                          </a:solidFill>
                        </a:rPr>
                        <a:t>en las montañas </a:t>
                      </a:r>
                      <a:r>
                        <a:rPr lang="es-ES_tradnl" sz="1400" b="0" noProof="0" dirty="0">
                          <a:solidFill>
                            <a:schemeClr val="tx1"/>
                          </a:solidFill>
                        </a:rPr>
                        <a:t>(in the mountains)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400" b="1" noProof="0" dirty="0">
                          <a:solidFill>
                            <a:schemeClr val="tx1"/>
                          </a:solidFill>
                        </a:rPr>
                        <a:t>en un barrio</a:t>
                      </a:r>
                      <a:r>
                        <a:rPr lang="es-ES_tradnl" sz="1400" b="0" noProof="0" dirty="0">
                          <a:solidFill>
                            <a:schemeClr val="tx1"/>
                          </a:solidFill>
                        </a:rPr>
                        <a:t> (neighbourhood/district)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400" b="1" noProof="0" dirty="0">
                          <a:solidFill>
                            <a:schemeClr val="tx1"/>
                          </a:solidFill>
                        </a:rPr>
                        <a:t>en un pueblo </a:t>
                      </a:r>
                      <a:r>
                        <a:rPr lang="es-ES_tradnl" sz="1400" b="0" noProof="0" dirty="0">
                          <a:solidFill>
                            <a:schemeClr val="tx1"/>
                          </a:solidFill>
                        </a:rPr>
                        <a:t>(in a village)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400" b="1" noProof="0" dirty="0">
                          <a:solidFill>
                            <a:schemeClr val="tx1"/>
                          </a:solidFill>
                        </a:rPr>
                        <a:t>cerca de un aeroporto </a:t>
                      </a:r>
                      <a:r>
                        <a:rPr lang="es-ES_tradnl" sz="1400" b="0" noProof="0" dirty="0">
                          <a:solidFill>
                            <a:schemeClr val="tx1"/>
                          </a:solidFill>
                        </a:rPr>
                        <a:t>(close to an airport)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400" b="1" noProof="0" dirty="0">
                          <a:solidFill>
                            <a:schemeClr val="tx1"/>
                          </a:solidFill>
                        </a:rPr>
                        <a:t>lejos de un centro comercial </a:t>
                      </a:r>
                      <a:r>
                        <a:rPr lang="es-ES_tradnl" sz="1400" b="0" noProof="0" dirty="0">
                          <a:solidFill>
                            <a:schemeClr val="tx1"/>
                          </a:solidFill>
                        </a:rPr>
                        <a:t>(far from a shopping centre)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4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4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4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6620755"/>
                  </a:ext>
                </a:extLst>
              </a:tr>
              <a:tr h="392499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noProof="0" dirty="0"/>
                        <a:t>de Inglaterra </a:t>
                      </a:r>
                      <a:r>
                        <a:rPr lang="fr-FR" sz="1400" b="0" noProof="0" dirty="0"/>
                        <a:t>(England)</a:t>
                      </a:r>
                      <a:r>
                        <a:rPr lang="fr-FR" sz="1400" b="1" noProof="0" dirty="0"/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noProof="0" dirty="0"/>
                        <a:t>de Cuba </a:t>
                      </a:r>
                      <a:r>
                        <a:rPr lang="fr-FR" sz="1400" b="0" noProof="0" dirty="0"/>
                        <a:t>(Cuba) </a:t>
                      </a:r>
                      <a:endParaRPr lang="fr-FR" sz="1400" b="1" noProof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noProof="0" dirty="0"/>
                        <a:t>de Argentina </a:t>
                      </a:r>
                      <a:r>
                        <a:rPr lang="fr-FR" sz="1400" b="0" noProof="0" dirty="0"/>
                        <a:t>(Argentina) </a:t>
                      </a:r>
                      <a:endParaRPr lang="fr-FR" sz="1400" b="1" noProof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noProof="0" dirty="0"/>
                        <a:t> de España </a:t>
                      </a:r>
                      <a:r>
                        <a:rPr lang="fr-FR" sz="1400" b="0" noProof="0" dirty="0"/>
                        <a:t>(Spain) </a:t>
                      </a:r>
                      <a:endParaRPr lang="fr-FR" sz="1400" b="1" noProof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noProof="0" dirty="0"/>
                        <a:t> de Puerto Rico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noProof="0" dirty="0"/>
                        <a:t>de Gales </a:t>
                      </a:r>
                      <a:r>
                        <a:rPr lang="fr-FR" sz="1400" b="0" noProof="0" dirty="0"/>
                        <a:t>(Wales) </a:t>
                      </a:r>
                      <a:endParaRPr lang="fr-FR" sz="1400" b="1" noProof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noProof="0" dirty="0"/>
                        <a:t>de México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noProof="0" dirty="0"/>
                        <a:t>de los Estados Unidos </a:t>
                      </a:r>
                      <a:r>
                        <a:rPr lang="fr-FR" sz="1400" b="0" noProof="0" dirty="0"/>
                        <a:t>(United</a:t>
                      </a:r>
                      <a:r>
                        <a:rPr lang="fr-FR" sz="1400" b="0" baseline="0" noProof="0" dirty="0"/>
                        <a:t> States)</a:t>
                      </a:r>
                      <a:endParaRPr lang="fr-FR" sz="1400" b="1" noProof="0" dirty="0"/>
                    </a:p>
                    <a:p>
                      <a:endParaRPr lang="es-ES_tradnl" sz="1400" noProof="0" dirty="0"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81379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9540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917E873-528B-45DE-9EEC-9F61D8A54DFF}"/>
              </a:ext>
            </a:extLst>
          </p:cNvPr>
          <p:cNvGraphicFramePr>
            <a:graphicFrameLocks noGrp="1"/>
          </p:cNvGraphicFramePr>
          <p:nvPr/>
        </p:nvGraphicFramePr>
        <p:xfrm>
          <a:off x="0" y="-49658"/>
          <a:ext cx="12192000" cy="68883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5728">
                  <a:extLst>
                    <a:ext uri="{9D8B030D-6E8A-4147-A177-3AD203B41FA5}">
                      <a16:colId xmlns:a16="http://schemas.microsoft.com/office/drawing/2014/main" val="3192521267"/>
                    </a:ext>
                  </a:extLst>
                </a:gridCol>
                <a:gridCol w="2365573">
                  <a:extLst>
                    <a:ext uri="{9D8B030D-6E8A-4147-A177-3AD203B41FA5}">
                      <a16:colId xmlns:a16="http://schemas.microsoft.com/office/drawing/2014/main" val="121525228"/>
                    </a:ext>
                  </a:extLst>
                </a:gridCol>
                <a:gridCol w="1678409">
                  <a:extLst>
                    <a:ext uri="{9D8B030D-6E8A-4147-A177-3AD203B41FA5}">
                      <a16:colId xmlns:a16="http://schemas.microsoft.com/office/drawing/2014/main" val="1629988264"/>
                    </a:ext>
                  </a:extLst>
                </a:gridCol>
                <a:gridCol w="1693592">
                  <a:extLst>
                    <a:ext uri="{9D8B030D-6E8A-4147-A177-3AD203B41FA5}">
                      <a16:colId xmlns:a16="http://schemas.microsoft.com/office/drawing/2014/main" val="2672052374"/>
                    </a:ext>
                  </a:extLst>
                </a:gridCol>
                <a:gridCol w="3130348">
                  <a:extLst>
                    <a:ext uri="{9D8B030D-6E8A-4147-A177-3AD203B41FA5}">
                      <a16:colId xmlns:a16="http://schemas.microsoft.com/office/drawing/2014/main" val="3081248437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1371669605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lang="es-ES_tradnl" sz="16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b="1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b="1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b="1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b="1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b="1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s-ES_tradnl" sz="1600" b="1" noProof="0" dirty="0"/>
                        <a:t>En mi casa hay </a:t>
                      </a:r>
                      <a:r>
                        <a:rPr lang="es-ES_tradnl" sz="1600" noProof="0" dirty="0"/>
                        <a:t>(in my house there is…)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b="1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noProof="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/>
                        <a:t>un despacho </a:t>
                      </a:r>
                      <a:r>
                        <a:rPr lang="es-ES_tradnl" sz="1600" noProof="0" dirty="0"/>
                        <a:t>(an office)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/>
                        <a:t>un dorimitorio </a:t>
                      </a:r>
                      <a:r>
                        <a:rPr lang="es-ES_tradnl" sz="1600" noProof="0" dirty="0"/>
                        <a:t>(a bedroom)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/>
                        <a:t>un salón </a:t>
                      </a:r>
                      <a:r>
                        <a:rPr lang="es-ES_tradnl" sz="1600" noProof="0" dirty="0"/>
                        <a:t>(a living room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/>
                        <a:t>un comedor </a:t>
                      </a:r>
                      <a:r>
                        <a:rPr lang="es-ES_tradnl" sz="1600" noProof="0" dirty="0"/>
                        <a:t>(a dining room)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/>
                        <a:t>un cuatro de baño </a:t>
                      </a:r>
                      <a:r>
                        <a:rPr lang="es-ES_tradnl" sz="1600" noProof="0" dirty="0"/>
                        <a:t>(a bathroom)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/>
                        <a:t>un servicio </a:t>
                      </a:r>
                      <a:r>
                        <a:rPr lang="es-ES_tradnl" sz="1600" noProof="0" dirty="0"/>
                        <a:t>(a toilet)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/>
                        <a:t>un lavadero </a:t>
                      </a:r>
                      <a:r>
                        <a:rPr lang="es-ES_tradnl" sz="1600" noProof="0" dirty="0"/>
                        <a:t>(a laundry room)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/>
                        <a:t>un jardín </a:t>
                      </a:r>
                      <a:r>
                        <a:rPr lang="es-ES_tradnl" sz="1600" noProof="0" dirty="0"/>
                        <a:t>(a garden)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/>
                        <a:t>un garaje </a:t>
                      </a:r>
                      <a:r>
                        <a:rPr lang="es-ES_tradnl" sz="1600" noProof="0" dirty="0"/>
                        <a:t>(a garage)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/>
                        <a:t>una cocina </a:t>
                      </a:r>
                      <a:r>
                        <a:rPr lang="es-ES_tradnl" sz="1600" noProof="0" dirty="0"/>
                        <a:t>(a kitchen)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grande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</a:rPr>
                        <a:t>(big) 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pequeño/a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</a:rPr>
                        <a:t>(small) 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moderno/a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</a:rPr>
                        <a:t>(modern)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espacioso/a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</a:rPr>
                        <a:t>(spacious)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antiguo/a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</a:rPr>
                        <a:t>(old)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bonito/a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</a:rPr>
                        <a:t>(pretty)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Sin embargo, no hay…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</a:rPr>
                        <a:t>(however there is no…)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noProof="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endParaRPr lang="fr-F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noProof="0" dirty="0"/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noProof="0" dirty="0"/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noProof="0" dirty="0"/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noProof="0" dirty="0"/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noProof="0" dirty="0"/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noProof="0" dirty="0"/>
                    </a:p>
                    <a:p>
                      <a:pPr marL="0" indent="0" algn="ctr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noProof="0" dirty="0"/>
                    </a:p>
                    <a:p>
                      <a:pPr marL="0" indent="0" algn="ctr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/>
                        <a:t>iQué pena! </a:t>
                      </a:r>
                      <a:r>
                        <a:rPr lang="es-ES_tradnl" sz="1600" noProof="0" dirty="0"/>
                        <a:t>(what a shame)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6620755"/>
                  </a:ext>
                </a:extLst>
              </a:tr>
              <a:tr h="624829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1" noProof="0" dirty="0"/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/>
                        <a:t>despacho </a:t>
                      </a:r>
                      <a:r>
                        <a:rPr lang="es-ES_tradnl" sz="1600" noProof="0" dirty="0"/>
                        <a:t>(office)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/>
                        <a:t> dorimitorio </a:t>
                      </a:r>
                      <a:r>
                        <a:rPr lang="es-ES_tradnl" sz="1600" noProof="0" dirty="0"/>
                        <a:t>(bedroom)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/>
                        <a:t>salón </a:t>
                      </a:r>
                      <a:r>
                        <a:rPr lang="es-ES_tradnl" sz="1600" noProof="0" dirty="0"/>
                        <a:t> (living room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/>
                        <a:t>comedor (</a:t>
                      </a:r>
                      <a:r>
                        <a:rPr lang="es-ES_tradnl" sz="1600" noProof="0" dirty="0"/>
                        <a:t>dining room)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/>
                        <a:t>cuatro de baño </a:t>
                      </a:r>
                      <a:r>
                        <a:rPr lang="es-ES_tradnl" sz="1600" noProof="0" dirty="0"/>
                        <a:t>(bathroom)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/>
                        <a:t>servicio </a:t>
                      </a:r>
                      <a:r>
                        <a:rPr lang="es-ES_tradnl" sz="1600" noProof="0" dirty="0"/>
                        <a:t>(toilet)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/>
                        <a:t>lavadero </a:t>
                      </a:r>
                      <a:r>
                        <a:rPr lang="es-ES_tradnl" sz="1600" noProof="0" dirty="0"/>
                        <a:t>(laundry room)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/>
                        <a:t>jardín </a:t>
                      </a:r>
                      <a:r>
                        <a:rPr lang="es-ES_tradnl" sz="1600" noProof="0" dirty="0"/>
                        <a:t>(garden)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/>
                        <a:t>garaje </a:t>
                      </a:r>
                      <a:r>
                        <a:rPr lang="es-ES_tradnl" sz="1600" noProof="0" dirty="0"/>
                        <a:t>( garage)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/>
                        <a:t>cocina </a:t>
                      </a:r>
                      <a:r>
                        <a:rPr lang="es-ES_tradnl" sz="1600" noProof="0" dirty="0"/>
                        <a:t>(kitchen)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400" noProof="0" dirty="0"/>
                    </a:p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81379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835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917E873-528B-45DE-9EEC-9F61D8A54DFF}"/>
              </a:ext>
            </a:extLst>
          </p:cNvPr>
          <p:cNvGraphicFramePr>
            <a:graphicFrameLocks noGrp="1"/>
          </p:cNvGraphicFramePr>
          <p:nvPr/>
        </p:nvGraphicFramePr>
        <p:xfrm>
          <a:off x="0" y="-49658"/>
          <a:ext cx="12192000" cy="68883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5728">
                  <a:extLst>
                    <a:ext uri="{9D8B030D-6E8A-4147-A177-3AD203B41FA5}">
                      <a16:colId xmlns:a16="http://schemas.microsoft.com/office/drawing/2014/main" val="3192521267"/>
                    </a:ext>
                  </a:extLst>
                </a:gridCol>
                <a:gridCol w="2365573">
                  <a:extLst>
                    <a:ext uri="{9D8B030D-6E8A-4147-A177-3AD203B41FA5}">
                      <a16:colId xmlns:a16="http://schemas.microsoft.com/office/drawing/2014/main" val="121525228"/>
                    </a:ext>
                  </a:extLst>
                </a:gridCol>
                <a:gridCol w="1678409">
                  <a:extLst>
                    <a:ext uri="{9D8B030D-6E8A-4147-A177-3AD203B41FA5}">
                      <a16:colId xmlns:a16="http://schemas.microsoft.com/office/drawing/2014/main" val="1629988264"/>
                    </a:ext>
                  </a:extLst>
                </a:gridCol>
                <a:gridCol w="1693592">
                  <a:extLst>
                    <a:ext uri="{9D8B030D-6E8A-4147-A177-3AD203B41FA5}">
                      <a16:colId xmlns:a16="http://schemas.microsoft.com/office/drawing/2014/main" val="2672052374"/>
                    </a:ext>
                  </a:extLst>
                </a:gridCol>
                <a:gridCol w="3130348">
                  <a:extLst>
                    <a:ext uri="{9D8B030D-6E8A-4147-A177-3AD203B41FA5}">
                      <a16:colId xmlns:a16="http://schemas.microsoft.com/office/drawing/2014/main" val="3081248437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1371669605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lang="es-ES_tradnl" sz="16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b="1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b="1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b="1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s-ES_tradnl" sz="1600" b="1" noProof="0" dirty="0"/>
                        <a:t>En mi dormitorio hay  </a:t>
                      </a:r>
                      <a:r>
                        <a:rPr lang="es-ES_tradnl" sz="1600" noProof="0" dirty="0"/>
                        <a:t>(in my bedroom there is…)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b="1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noProof="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/>
                        <a:t>un poster </a:t>
                      </a:r>
                      <a:r>
                        <a:rPr lang="es-ES_tradnl" sz="1600" noProof="0" dirty="0"/>
                        <a:t>(a poster)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/>
                        <a:t>un ordenador </a:t>
                      </a:r>
                      <a:r>
                        <a:rPr lang="es-ES_tradnl" sz="1600" noProof="0" dirty="0"/>
                        <a:t>(a computer)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/>
                        <a:t>un armario </a:t>
                      </a:r>
                      <a:r>
                        <a:rPr lang="es-ES_tradnl" sz="1600" noProof="0" dirty="0"/>
                        <a:t>(a wardrobe)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/>
                        <a:t>una cama </a:t>
                      </a:r>
                      <a:r>
                        <a:rPr lang="es-ES_tradnl" sz="1600" noProof="0" dirty="0"/>
                        <a:t>(a bedroom)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/>
                        <a:t>una mesa </a:t>
                      </a:r>
                      <a:r>
                        <a:rPr lang="es-ES_tradnl" sz="1600" noProof="0" dirty="0"/>
                        <a:t>(a table)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/>
                        <a:t>una silla </a:t>
                      </a:r>
                      <a:r>
                        <a:rPr lang="es-ES_tradnl" sz="1600" noProof="0" dirty="0"/>
                        <a:t>(a seat)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/>
                        <a:t>una estantería </a:t>
                      </a:r>
                      <a:r>
                        <a:rPr lang="es-ES_tradnl" sz="1600" noProof="0" dirty="0"/>
                        <a:t>(a bookshelf)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/>
                        <a:t>unas literas </a:t>
                      </a:r>
                      <a:r>
                        <a:rPr lang="es-ES_tradnl" sz="1600" noProof="0" dirty="0"/>
                        <a:t>(bunkbeds)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noProof="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grande/s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</a:rPr>
                        <a:t>(big) 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pequeño/a/s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</a:rPr>
                        <a:t>(small) 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moderno/a/s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</a:rPr>
                        <a:t>(modern)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espacioso/a/s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</a:rPr>
                        <a:t>(spacious)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antiguo/a/s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</a:rPr>
                        <a:t>(old)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bonito/a/s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</a:rPr>
                        <a:t>(pretty)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Sin embargo, no hay…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</a:rPr>
                        <a:t>(however there is no…)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noProof="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endParaRPr lang="fr-F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noProof="0" dirty="0"/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noProof="0" dirty="0"/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noProof="0" dirty="0"/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noProof="0" dirty="0"/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noProof="0" dirty="0"/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noProof="0" dirty="0"/>
                    </a:p>
                    <a:p>
                      <a:pPr marL="0" indent="0" algn="ctr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noProof="0" dirty="0"/>
                    </a:p>
                    <a:p>
                      <a:pPr marL="0" indent="0" algn="ctr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/>
                        <a:t>iQué pena! </a:t>
                      </a:r>
                      <a:r>
                        <a:rPr lang="es-ES_tradnl" sz="1600" noProof="0" dirty="0"/>
                        <a:t>(what a shame)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6620755"/>
                  </a:ext>
                </a:extLst>
              </a:tr>
              <a:tr h="624829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1" noProof="0" dirty="0"/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/>
                        <a:t>poster </a:t>
                      </a:r>
                      <a:r>
                        <a:rPr lang="es-ES_tradnl" sz="1600" noProof="0" dirty="0"/>
                        <a:t>(poster)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/>
                        <a:t>ordenador </a:t>
                      </a:r>
                      <a:r>
                        <a:rPr lang="es-ES_tradnl" sz="1600" noProof="0" dirty="0"/>
                        <a:t>(computer)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/>
                        <a:t>armario </a:t>
                      </a:r>
                      <a:r>
                        <a:rPr lang="es-ES_tradnl" sz="1600" noProof="0" dirty="0"/>
                        <a:t>(wardrobe)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/>
                        <a:t>cama </a:t>
                      </a:r>
                      <a:r>
                        <a:rPr lang="es-ES_tradnl" sz="1600" noProof="0" dirty="0"/>
                        <a:t>( bedroom)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/>
                        <a:t>mesa </a:t>
                      </a:r>
                      <a:r>
                        <a:rPr lang="es-ES_tradnl" sz="1600" noProof="0" dirty="0"/>
                        <a:t>( table)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/>
                        <a:t>silla </a:t>
                      </a:r>
                      <a:r>
                        <a:rPr lang="es-ES_tradnl" sz="1600" noProof="0" dirty="0"/>
                        <a:t>(seat)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/>
                        <a:t>estantería </a:t>
                      </a:r>
                      <a:r>
                        <a:rPr lang="es-ES_tradnl" sz="1600" noProof="0" dirty="0"/>
                        <a:t>( bookshelf)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/>
                        <a:t>literas </a:t>
                      </a:r>
                      <a:r>
                        <a:rPr lang="es-ES_tradnl" sz="1600" noProof="0" dirty="0"/>
                        <a:t>(bunkbeds)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400" noProof="0" dirty="0"/>
                    </a:p>
                    <a:p>
                      <a:endParaRPr lang="fr-FR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81379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501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917E873-528B-45DE-9EEC-9F61D8A54DFF}"/>
              </a:ext>
            </a:extLst>
          </p:cNvPr>
          <p:cNvGraphicFramePr>
            <a:graphicFrameLocks noGrp="1"/>
          </p:cNvGraphicFramePr>
          <p:nvPr/>
        </p:nvGraphicFramePr>
        <p:xfrm>
          <a:off x="2" y="0"/>
          <a:ext cx="12191997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1825">
                  <a:extLst>
                    <a:ext uri="{9D8B030D-6E8A-4147-A177-3AD203B41FA5}">
                      <a16:colId xmlns:a16="http://schemas.microsoft.com/office/drawing/2014/main" val="3192521267"/>
                    </a:ext>
                  </a:extLst>
                </a:gridCol>
                <a:gridCol w="1798925">
                  <a:extLst>
                    <a:ext uri="{9D8B030D-6E8A-4147-A177-3AD203B41FA5}">
                      <a16:colId xmlns:a16="http://schemas.microsoft.com/office/drawing/2014/main" val="121525228"/>
                    </a:ext>
                  </a:extLst>
                </a:gridCol>
                <a:gridCol w="1383964">
                  <a:extLst>
                    <a:ext uri="{9D8B030D-6E8A-4147-A177-3AD203B41FA5}">
                      <a16:colId xmlns:a16="http://schemas.microsoft.com/office/drawing/2014/main" val="1629988264"/>
                    </a:ext>
                  </a:extLst>
                </a:gridCol>
                <a:gridCol w="1396484">
                  <a:extLst>
                    <a:ext uri="{9D8B030D-6E8A-4147-A177-3AD203B41FA5}">
                      <a16:colId xmlns:a16="http://schemas.microsoft.com/office/drawing/2014/main" val="2672052374"/>
                    </a:ext>
                  </a:extLst>
                </a:gridCol>
                <a:gridCol w="3197539">
                  <a:extLst>
                    <a:ext uri="{9D8B030D-6E8A-4147-A177-3AD203B41FA5}">
                      <a16:colId xmlns:a16="http://schemas.microsoft.com/office/drawing/2014/main" val="3081248437"/>
                    </a:ext>
                  </a:extLst>
                </a:gridCol>
                <a:gridCol w="1064410">
                  <a:extLst>
                    <a:ext uri="{9D8B030D-6E8A-4147-A177-3AD203B41FA5}">
                      <a16:colId xmlns:a16="http://schemas.microsoft.com/office/drawing/2014/main" val="1371669605"/>
                    </a:ext>
                  </a:extLst>
                </a:gridCol>
                <a:gridCol w="2138850">
                  <a:extLst>
                    <a:ext uri="{9D8B030D-6E8A-4147-A177-3AD203B41FA5}">
                      <a16:colId xmlns:a16="http://schemas.microsoft.com/office/drawing/2014/main" val="1908105130"/>
                    </a:ext>
                  </a:extLst>
                </a:gridCol>
              </a:tblGrid>
              <a:tr h="2933002">
                <a:tc rowSpan="2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s-ES_tradnl" sz="1600" b="1" noProof="0" dirty="0"/>
                        <a:t>Me gusta </a:t>
                      </a:r>
                      <a:r>
                        <a:rPr lang="es-ES_tradnl" sz="1600" noProof="0" dirty="0"/>
                        <a:t>(I like) 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s-ES_tradnl" sz="1600" b="1" noProof="0" dirty="0"/>
                        <a:t>Me encanta </a:t>
                      </a:r>
                      <a:r>
                        <a:rPr lang="es-ES_tradnl" sz="1600" noProof="0" dirty="0"/>
                        <a:t>(I love) 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s-ES_tradnl" sz="1600" b="1" noProof="0" dirty="0"/>
                        <a:t>Me mola </a:t>
                      </a:r>
                      <a:r>
                        <a:rPr lang="es-ES_tradnl" sz="1600" noProof="0" dirty="0"/>
                        <a:t>(I really like) 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s-ES_tradnl" sz="1600" b="1" noProof="0" dirty="0"/>
                        <a:t>No me gusta </a:t>
                      </a:r>
                      <a:r>
                        <a:rPr lang="es-ES_tradnl" sz="1600" noProof="0" dirty="0"/>
                        <a:t>(I don’t like) 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s-ES_tradnl" sz="1600" b="1" noProof="0" dirty="0"/>
                        <a:t>Odio</a:t>
                      </a:r>
                      <a:r>
                        <a:rPr lang="es-ES_tradnl" sz="1600" noProof="0" dirty="0"/>
                        <a:t> (I hate) 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s-ES_tradnl" sz="1600" b="1" noProof="0" dirty="0"/>
                        <a:t>No soporto </a:t>
                      </a:r>
                      <a:r>
                        <a:rPr lang="es-ES_tradnl" sz="1600" noProof="0" dirty="0"/>
                        <a:t>(I can’t stand)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noProof="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noProof="0" dirty="0"/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noProof="0" dirty="0"/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noProof="0" dirty="0"/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noProof="0" dirty="0"/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noProof="0" dirty="0"/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noProof="0" dirty="0"/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/>
                        <a:t>vivir aquí </a:t>
                      </a:r>
                      <a:r>
                        <a:rPr lang="es-ES_tradnl" sz="1600" noProof="0" dirty="0"/>
                        <a:t>(living here)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porque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</a:rPr>
                        <a:t> (because) 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ya que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</a:rPr>
                        <a:t>(because)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dado que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</a:rPr>
                        <a:t>(given that)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lang="es-ES_tradnl" sz="16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s-ES_tradnl" sz="1600" b="1" noProof="0" dirty="0"/>
                        <a:t>se puede </a:t>
                      </a:r>
                      <a:r>
                        <a:rPr lang="es-ES_tradnl" sz="1600" noProof="0" dirty="0"/>
                        <a:t>(one can) 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b="1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b="1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b="1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b="1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b="1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s-ES_tradnl" sz="1600" b="1" noProof="0" dirty="0"/>
                        <a:t>no se puede </a:t>
                      </a:r>
                      <a:r>
                        <a:rPr lang="es-ES_tradnl" sz="1600" noProof="0" dirty="0"/>
                        <a:t>(one can’t)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dirty="0"/>
                        <a:t>pasear</a:t>
                      </a:r>
                      <a:r>
                        <a:rPr lang="fr-FR" sz="1600" dirty="0"/>
                        <a:t> (go for a walk) </a:t>
                      </a:r>
                    </a:p>
                    <a:p>
                      <a:r>
                        <a:rPr lang="fr-FR" sz="1600" b="1" dirty="0"/>
                        <a:t>salir con los amigos </a:t>
                      </a:r>
                      <a:r>
                        <a:rPr lang="fr-FR" sz="1600" dirty="0"/>
                        <a:t>(go out with friends) </a:t>
                      </a:r>
                    </a:p>
                    <a:p>
                      <a:r>
                        <a:rPr lang="fr-FR" sz="1600" b="1" dirty="0"/>
                        <a:t>nadar en el mar </a:t>
                      </a:r>
                      <a:r>
                        <a:rPr lang="fr-FR" sz="1600" dirty="0"/>
                        <a:t>(swim in the sea) </a:t>
                      </a:r>
                    </a:p>
                    <a:p>
                      <a:r>
                        <a:rPr lang="fr-FR" sz="1600" b="1" dirty="0"/>
                        <a:t>ir de compras </a:t>
                      </a:r>
                      <a:r>
                        <a:rPr lang="fr-FR" sz="1600" dirty="0"/>
                        <a:t>(go shopping) </a:t>
                      </a:r>
                    </a:p>
                    <a:p>
                      <a:r>
                        <a:rPr lang="fr-FR" sz="1600" b="1" dirty="0"/>
                        <a:t>hacer escalada </a:t>
                      </a:r>
                      <a:r>
                        <a:rPr lang="fr-FR" sz="1600" dirty="0"/>
                        <a:t>(go climbing)</a:t>
                      </a:r>
                    </a:p>
                    <a:p>
                      <a:r>
                        <a:rPr lang="fr-FR" sz="1600" b="1" dirty="0"/>
                        <a:t>ir al parque </a:t>
                      </a:r>
                      <a:r>
                        <a:rPr lang="fr-FR" sz="1600" dirty="0"/>
                        <a:t>(go to the park) </a:t>
                      </a:r>
                    </a:p>
                    <a:p>
                      <a:r>
                        <a:rPr lang="fr-FR" sz="1600" b="1" dirty="0"/>
                        <a:t>hacer patinaje </a:t>
                      </a:r>
                      <a:r>
                        <a:rPr lang="fr-FR" sz="1600" dirty="0"/>
                        <a:t>(go skating) </a:t>
                      </a:r>
                    </a:p>
                    <a:p>
                      <a:endParaRPr lang="fr-FR" dirty="0"/>
                    </a:p>
                    <a:p>
                      <a:endParaRPr lang="fr-F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noProof="0" dirty="0"/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noProof="0" dirty="0"/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noProof="0" dirty="0"/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noProof="0" dirty="0"/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noProof="0" dirty="0"/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noProof="0" dirty="0"/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noProof="0" dirty="0"/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noProof="0" dirty="0"/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800" b="1" noProof="0" dirty="0"/>
                        <a:t>es </a:t>
                      </a:r>
                      <a:r>
                        <a:rPr lang="es-ES_tradnl" sz="1800" noProof="0" dirty="0"/>
                        <a:t>– it is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flipante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</a:rPr>
                        <a:t> – amazing 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un rollo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</a:rPr>
                        <a:t>– a drag 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emocionante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</a:rPr>
                        <a:t> – exciting 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super guay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</a:rPr>
                        <a:t>– really cool 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muy aburrido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</a:rPr>
                        <a:t>– very boring 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relajante –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</a:rPr>
                        <a:t>relaxing 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4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4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4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4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4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6620755"/>
                  </a:ext>
                </a:extLst>
              </a:tr>
              <a:tr h="392499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1" dirty="0"/>
                        <a:t>pasear</a:t>
                      </a:r>
                      <a:r>
                        <a:rPr lang="fr-FR" sz="1600" dirty="0"/>
                        <a:t> (go for a walk) </a:t>
                      </a:r>
                    </a:p>
                    <a:p>
                      <a:r>
                        <a:rPr lang="fr-FR" sz="1600" b="1" dirty="0"/>
                        <a:t>salir con los amigos </a:t>
                      </a:r>
                      <a:r>
                        <a:rPr lang="fr-FR" sz="1600" dirty="0"/>
                        <a:t>(go out with friends) </a:t>
                      </a:r>
                    </a:p>
                    <a:p>
                      <a:r>
                        <a:rPr lang="fr-FR" sz="1600" b="1" dirty="0"/>
                        <a:t>nadar en el mar </a:t>
                      </a:r>
                      <a:r>
                        <a:rPr lang="fr-FR" sz="1600" dirty="0"/>
                        <a:t>(swim in the sea) </a:t>
                      </a:r>
                    </a:p>
                    <a:p>
                      <a:r>
                        <a:rPr lang="fr-FR" sz="1600" b="1" dirty="0"/>
                        <a:t>ir de compras </a:t>
                      </a:r>
                      <a:r>
                        <a:rPr lang="fr-FR" sz="1600" dirty="0"/>
                        <a:t>(go shopping) </a:t>
                      </a:r>
                    </a:p>
                    <a:p>
                      <a:r>
                        <a:rPr lang="fr-FR" sz="1600" b="1" dirty="0"/>
                        <a:t>hacer escalada </a:t>
                      </a:r>
                      <a:r>
                        <a:rPr lang="fr-FR" sz="1600" dirty="0"/>
                        <a:t>(go climbing)</a:t>
                      </a:r>
                    </a:p>
                    <a:p>
                      <a:r>
                        <a:rPr lang="fr-FR" sz="1600" b="1" dirty="0"/>
                        <a:t>ir al parque </a:t>
                      </a:r>
                      <a:r>
                        <a:rPr lang="fr-FR" sz="1600" dirty="0"/>
                        <a:t>(go to the park) </a:t>
                      </a:r>
                    </a:p>
                    <a:p>
                      <a:r>
                        <a:rPr lang="fr-FR" sz="1600" b="1" dirty="0"/>
                        <a:t>hacer patinaje </a:t>
                      </a:r>
                      <a:r>
                        <a:rPr lang="fr-FR" sz="1600" dirty="0"/>
                        <a:t>(go skating) </a:t>
                      </a:r>
                    </a:p>
                    <a:p>
                      <a:endParaRPr lang="fr-FR" sz="1400" dirty="0"/>
                    </a:p>
                    <a:p>
                      <a:endParaRPr lang="fr-FR" sz="1400" dirty="0"/>
                    </a:p>
                    <a:p>
                      <a:endParaRPr lang="es-ES_tradnl" sz="1400" noProof="0" dirty="0"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81379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3517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917E873-528B-45DE-9EEC-9F61D8A54DFF}"/>
              </a:ext>
            </a:extLst>
          </p:cNvPr>
          <p:cNvGraphicFramePr>
            <a:graphicFrameLocks noGrp="1"/>
          </p:cNvGraphicFramePr>
          <p:nvPr/>
        </p:nvGraphicFramePr>
        <p:xfrm>
          <a:off x="0" y="-152400"/>
          <a:ext cx="12192000" cy="7406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9862">
                  <a:extLst>
                    <a:ext uri="{9D8B030D-6E8A-4147-A177-3AD203B41FA5}">
                      <a16:colId xmlns:a16="http://schemas.microsoft.com/office/drawing/2014/main" val="3192521267"/>
                    </a:ext>
                  </a:extLst>
                </a:gridCol>
                <a:gridCol w="1894424">
                  <a:extLst>
                    <a:ext uri="{9D8B030D-6E8A-4147-A177-3AD203B41FA5}">
                      <a16:colId xmlns:a16="http://schemas.microsoft.com/office/drawing/2014/main" val="121525228"/>
                    </a:ext>
                  </a:extLst>
                </a:gridCol>
                <a:gridCol w="2355831">
                  <a:extLst>
                    <a:ext uri="{9D8B030D-6E8A-4147-A177-3AD203B41FA5}">
                      <a16:colId xmlns:a16="http://schemas.microsoft.com/office/drawing/2014/main" val="1629988264"/>
                    </a:ext>
                  </a:extLst>
                </a:gridCol>
                <a:gridCol w="2355831">
                  <a:extLst>
                    <a:ext uri="{9D8B030D-6E8A-4147-A177-3AD203B41FA5}">
                      <a16:colId xmlns:a16="http://schemas.microsoft.com/office/drawing/2014/main" val="2942231924"/>
                    </a:ext>
                  </a:extLst>
                </a:gridCol>
                <a:gridCol w="1973026">
                  <a:extLst>
                    <a:ext uri="{9D8B030D-6E8A-4147-A177-3AD203B41FA5}">
                      <a16:colId xmlns:a16="http://schemas.microsoft.com/office/drawing/2014/main" val="2291100147"/>
                    </a:ext>
                  </a:extLst>
                </a:gridCol>
                <a:gridCol w="1973026">
                  <a:extLst>
                    <a:ext uri="{9D8B030D-6E8A-4147-A177-3AD203B41FA5}">
                      <a16:colId xmlns:a16="http://schemas.microsoft.com/office/drawing/2014/main" val="1337729600"/>
                    </a:ext>
                  </a:extLst>
                </a:gridCol>
              </a:tblGrid>
              <a:tr h="701040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lang="es-ES_tradnl" sz="16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s-ES_tradnl" sz="1600" b="1" noProof="0" dirty="0"/>
                        <a:t>En mi ciudad hay </a:t>
                      </a:r>
                      <a:r>
                        <a:rPr lang="es-ES_tradnl" sz="1600" noProof="0" dirty="0"/>
                        <a:t>(in my town there is…)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noProof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="1" noProof="0" dirty="0"/>
                        <a:t>En mi barrio hay </a:t>
                      </a:r>
                      <a:r>
                        <a:rPr lang="es-ES_tradnl" sz="1600" noProof="0" dirty="0"/>
                        <a:t>(in my neighbourhood there is…)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600" noProof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="1" noProof="0" dirty="0"/>
                        <a:t>En mi pueblo hay </a:t>
                      </a:r>
                      <a:r>
                        <a:rPr lang="es-ES_tradnl" sz="1600" noProof="0" dirty="0"/>
                        <a:t>(in my village there is…)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600" noProof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="1" noProof="0" dirty="0"/>
                        <a:t>No hay </a:t>
                      </a:r>
                      <a:r>
                        <a:rPr lang="es-ES_tradnl" sz="1600" noProof="0" dirty="0"/>
                        <a:t>(there is no/are no…)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6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b="1" noProof="0" dirty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noProof="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1" noProof="0" dirty="0"/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1" noProof="0" dirty="0"/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1" noProof="0" dirty="0"/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/>
                        <a:t>un/una </a:t>
                      </a:r>
                      <a:r>
                        <a:rPr lang="es-ES_tradnl" sz="1600" noProof="0" dirty="0"/>
                        <a:t>– a/an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/>
                        <a:t>unos/unas </a:t>
                      </a:r>
                      <a:r>
                        <a:rPr lang="es-ES_tradnl" sz="1600" noProof="0" dirty="0"/>
                        <a:t>– some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/>
                        <a:t>varios/as </a:t>
                      </a:r>
                      <a:r>
                        <a:rPr lang="es-ES_tradnl" sz="1600" noProof="0" dirty="0"/>
                        <a:t>– several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/>
                        <a:t>muchos/as </a:t>
                      </a:r>
                      <a:r>
                        <a:rPr lang="es-ES_tradnl" sz="1600" noProof="0" dirty="0"/>
                        <a:t>– lots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noProof="0" dirty="0"/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noProof="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supermercado/s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</a:rPr>
                        <a:t>(supermarket/s)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estadio/s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</a:rPr>
                        <a:t>(stadium/s)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centro comercial/es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</a:rPr>
                        <a:t>(shopping centre/s)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mercado/s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</a:rPr>
                        <a:t>(market/s)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museo/s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</a:rPr>
                        <a:t>(museum/s)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castillo/s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</a:rPr>
                        <a:t>(castle/s)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restuarante/s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</a:rPr>
                        <a:t>(restaurants)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bar/es (bar/s)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piscina/s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</a:rPr>
                        <a:t>(swimming pool/s)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universidad/es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</a:rPr>
                        <a:t>(university/ies)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grande/s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</a:rPr>
                        <a:t>(big) 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pequeño/a/s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</a:rPr>
                        <a:t>(small)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antiguo/a/s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</a:rPr>
                        <a:t>(old)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moderno/a/s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</a:rPr>
                        <a:t>(modern)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bonito/a/s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</a:rPr>
                        <a:t>(pretty)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precioso/a/s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</a:rPr>
                        <a:t>(beautiful)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600" b="1" noProof="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Sin embargo, no hay…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</a:rPr>
                        <a:t>(however there is no…)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pero no hay ningún… 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</a:rPr>
                        <a:t>(but there is not one…)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pero no hay  ningúna</a:t>
                      </a:r>
                      <a:r>
                        <a:rPr lang="es-ES_tradnl" sz="1600" b="0" noProof="0" dirty="0">
                          <a:solidFill>
                            <a:schemeClr val="tx1"/>
                          </a:solidFill>
                        </a:rPr>
                        <a:t>… (but there is not one…)</a:t>
                      </a:r>
                    </a:p>
                    <a:p>
                      <a:pPr marL="0" indent="0" algn="ctr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noProof="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supermercado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estadio</a:t>
                      </a: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centro comercial</a:t>
                      </a: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mercado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museo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castillo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restuarante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bar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piscina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600" b="0" noProof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600" b="1" noProof="0" dirty="0">
                          <a:solidFill>
                            <a:schemeClr val="tx1"/>
                          </a:solidFill>
                        </a:rPr>
                        <a:t>universidad </a:t>
                      </a:r>
                      <a:endParaRPr lang="es-ES_tradnl" sz="1600" noProof="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6620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690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917E873-528B-45DE-9EEC-9F61D8A54DFF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68579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86929">
                  <a:extLst>
                    <a:ext uri="{9D8B030D-6E8A-4147-A177-3AD203B41FA5}">
                      <a16:colId xmlns:a16="http://schemas.microsoft.com/office/drawing/2014/main" val="3192521267"/>
                    </a:ext>
                  </a:extLst>
                </a:gridCol>
                <a:gridCol w="1529738">
                  <a:extLst>
                    <a:ext uri="{9D8B030D-6E8A-4147-A177-3AD203B41FA5}">
                      <a16:colId xmlns:a16="http://schemas.microsoft.com/office/drawing/2014/main" val="121525228"/>
                    </a:ext>
                  </a:extLst>
                </a:gridCol>
                <a:gridCol w="2810683">
                  <a:extLst>
                    <a:ext uri="{9D8B030D-6E8A-4147-A177-3AD203B41FA5}">
                      <a16:colId xmlns:a16="http://schemas.microsoft.com/office/drawing/2014/main" val="1629988264"/>
                    </a:ext>
                  </a:extLst>
                </a:gridCol>
                <a:gridCol w="2810683">
                  <a:extLst>
                    <a:ext uri="{9D8B030D-6E8A-4147-A177-3AD203B41FA5}">
                      <a16:colId xmlns:a16="http://schemas.microsoft.com/office/drawing/2014/main" val="2942231924"/>
                    </a:ext>
                  </a:extLst>
                </a:gridCol>
                <a:gridCol w="2353967">
                  <a:extLst>
                    <a:ext uri="{9D8B030D-6E8A-4147-A177-3AD203B41FA5}">
                      <a16:colId xmlns:a16="http://schemas.microsoft.com/office/drawing/2014/main" val="2291100147"/>
                    </a:ext>
                  </a:extLst>
                </a:gridCol>
              </a:tblGrid>
              <a:tr h="68579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endParaRPr lang="es-ES_tradnl" sz="1800" b="1" noProof="0"/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es-ES_tradnl" sz="1800" b="1" noProof="0"/>
                        <a:t>Me gusta </a:t>
                      </a:r>
                      <a:r>
                        <a:rPr lang="es-ES_tradnl" sz="1800" noProof="0"/>
                        <a:t>(I like)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es-ES_tradnl" sz="1800" b="1" noProof="0"/>
                        <a:t>Me encanta </a:t>
                      </a:r>
                      <a:r>
                        <a:rPr lang="es-ES_tradnl" sz="1800" noProof="0"/>
                        <a:t>(I love)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es-ES_tradnl" sz="1800" b="1" noProof="0"/>
                        <a:t>Me mola </a:t>
                      </a:r>
                      <a:r>
                        <a:rPr lang="es-ES_tradnl" sz="1800" noProof="0"/>
                        <a:t>(I really like)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es-ES_tradnl" sz="1800" b="1" noProof="0"/>
                        <a:t>No me gusta </a:t>
                      </a:r>
                      <a:r>
                        <a:rPr lang="es-ES_tradnl" sz="1800" noProof="0"/>
                        <a:t>(I don’t like)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es-ES_tradnl" sz="1800" b="1" noProof="0"/>
                        <a:t>Odio</a:t>
                      </a:r>
                      <a:r>
                        <a:rPr lang="es-ES_tradnl" sz="1800" noProof="0"/>
                        <a:t> (I  hate)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es-ES_tradnl" sz="1800" b="1" noProof="0"/>
                        <a:t>No soporto </a:t>
                      </a:r>
                      <a:r>
                        <a:rPr lang="es-ES_tradnl" sz="1800" noProof="0"/>
                        <a:t>(I can’t stand)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800" noProof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800" noProof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800" noProof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800" b="1">
                          <a:solidFill>
                            <a:schemeClr val="tx1"/>
                          </a:solidFill>
                        </a:rPr>
                        <a:t>Mi ciudad – </a:t>
                      </a:r>
                      <a:r>
                        <a:rPr lang="en-GB" sz="1800" b="0">
                          <a:solidFill>
                            <a:schemeClr val="tx1"/>
                          </a:solidFill>
                        </a:rPr>
                        <a:t>my town/city </a:t>
                      </a:r>
                      <a:endParaRPr lang="en-GB" sz="1800" b="1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800" b="1">
                          <a:solidFill>
                            <a:schemeClr val="tx1"/>
                          </a:solidFill>
                        </a:rPr>
                        <a:t>Mi pueblo – </a:t>
                      </a:r>
                      <a:r>
                        <a:rPr lang="en-GB" sz="1800" b="0" i="0">
                          <a:solidFill>
                            <a:schemeClr val="tx1"/>
                          </a:solidFill>
                        </a:rPr>
                        <a:t>my village </a:t>
                      </a:r>
                      <a:endParaRPr lang="en-GB" sz="1800" b="1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800" b="1">
                          <a:solidFill>
                            <a:schemeClr val="tx1"/>
                          </a:solidFill>
                        </a:rPr>
                        <a:t>Mi barrio – </a:t>
                      </a:r>
                      <a:r>
                        <a:rPr lang="en-GB" sz="1800" b="0">
                          <a:solidFill>
                            <a:schemeClr val="tx1"/>
                          </a:solidFill>
                        </a:rPr>
                        <a:t>my neighbourhood </a:t>
                      </a:r>
                      <a:endParaRPr lang="en-GB" sz="2800" b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800" noProof="0"/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800" noProof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800" noProof="0"/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800" noProof="0"/>
                    </a:p>
                    <a:p>
                      <a:pPr marL="0" indent="0" algn="ctr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800" b="1" noProof="0">
                          <a:solidFill>
                            <a:schemeClr val="tx1"/>
                          </a:solidFill>
                        </a:rPr>
                        <a:t>porque</a:t>
                      </a:r>
                      <a:r>
                        <a:rPr lang="es-ES_tradnl" sz="1800" b="0" noProof="0">
                          <a:solidFill>
                            <a:schemeClr val="tx1"/>
                          </a:solidFill>
                        </a:rPr>
                        <a:t> (because) </a:t>
                      </a:r>
                    </a:p>
                    <a:p>
                      <a:pPr marL="0" indent="0" algn="ctr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800" b="0" noProof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ctr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800" b="0" noProof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ctr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800" b="1" noProof="0">
                          <a:solidFill>
                            <a:schemeClr val="tx1"/>
                          </a:solidFill>
                        </a:rPr>
                        <a:t>ya que </a:t>
                      </a:r>
                      <a:r>
                        <a:rPr lang="es-ES_tradnl" sz="1800" b="0" noProof="0">
                          <a:solidFill>
                            <a:schemeClr val="tx1"/>
                          </a:solidFill>
                        </a:rPr>
                        <a:t>(because)</a:t>
                      </a:r>
                    </a:p>
                    <a:p>
                      <a:pPr marL="0" indent="0" algn="ctr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800" b="0" noProof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ctr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800" b="0" noProof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ctr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800" b="1" noProof="0">
                          <a:solidFill>
                            <a:schemeClr val="tx1"/>
                          </a:solidFill>
                        </a:rPr>
                        <a:t>dado que </a:t>
                      </a:r>
                      <a:r>
                        <a:rPr lang="es-ES_tradnl" sz="1800" b="0" noProof="0">
                          <a:solidFill>
                            <a:schemeClr val="tx1"/>
                          </a:solidFill>
                        </a:rPr>
                        <a:t>(given that)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800" noProof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800" b="0" noProof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800" b="0" noProof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800" b="0" noProof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800" b="0" noProof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ctr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800" b="1" noProof="0">
                          <a:solidFill>
                            <a:schemeClr val="tx1"/>
                          </a:solidFill>
                        </a:rPr>
                        <a:t>hay</a:t>
                      </a:r>
                      <a:r>
                        <a:rPr lang="es-ES_tradnl" sz="1800" b="0" noProof="0">
                          <a:solidFill>
                            <a:schemeClr val="tx1"/>
                          </a:solidFill>
                        </a:rPr>
                        <a:t> (there is…) </a:t>
                      </a:r>
                    </a:p>
                    <a:p>
                      <a:pPr marL="0" indent="0" algn="ctr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800" b="0" noProof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ctr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s-ES_tradnl" sz="1800" b="1" noProof="0">
                          <a:solidFill>
                            <a:schemeClr val="tx1"/>
                          </a:solidFill>
                        </a:rPr>
                        <a:t>no hay </a:t>
                      </a:r>
                      <a:r>
                        <a:rPr lang="es-ES_tradnl" sz="1800" b="0" noProof="0">
                          <a:solidFill>
                            <a:schemeClr val="tx1"/>
                          </a:solidFill>
                        </a:rPr>
                        <a:t>(there is no…)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+mj-lt"/>
                        <a:buNone/>
                      </a:pPr>
                      <a:endParaRPr lang="en-GB" sz="1800" b="1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en-GB" sz="1800" b="1">
                          <a:solidFill>
                            <a:schemeClr val="tx1"/>
                          </a:solidFill>
                        </a:rPr>
                        <a:t>oportunidades de trabajo </a:t>
                      </a:r>
                      <a:r>
                        <a:rPr lang="en-GB" sz="1800">
                          <a:solidFill>
                            <a:schemeClr val="tx1"/>
                          </a:solidFill>
                        </a:rPr>
                        <a:t>(job opportunities)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+mj-lt"/>
                        <a:buNone/>
                      </a:pPr>
                      <a:endParaRPr lang="en-GB" sz="180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en-GB" sz="1800" b="1">
                          <a:solidFill>
                            <a:schemeClr val="tx1"/>
                          </a:solidFill>
                        </a:rPr>
                        <a:t>oportunidades para los jóvenes </a:t>
                      </a:r>
                      <a:r>
                        <a:rPr lang="en-GB" sz="1800">
                          <a:solidFill>
                            <a:schemeClr val="tx1"/>
                          </a:solidFill>
                        </a:rPr>
                        <a:t>(opportunities for young people)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+mj-lt"/>
                        <a:buNone/>
                      </a:pPr>
                      <a:endParaRPr lang="en-GB" sz="180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en-GB" sz="1800" b="1">
                          <a:solidFill>
                            <a:schemeClr val="tx1"/>
                          </a:solidFill>
                        </a:rPr>
                        <a:t>cosas que hacer </a:t>
                      </a:r>
                      <a:r>
                        <a:rPr lang="en-GB" sz="1800">
                          <a:solidFill>
                            <a:schemeClr val="tx1"/>
                          </a:solidFill>
                        </a:rPr>
                        <a:t>(things to do)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+mj-lt"/>
                        <a:buNone/>
                      </a:pPr>
                      <a:endParaRPr lang="en-GB" sz="180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en-GB" sz="1800" b="1">
                          <a:solidFill>
                            <a:schemeClr val="tx1"/>
                          </a:solidFill>
                        </a:rPr>
                        <a:t>tranquilidad</a:t>
                      </a:r>
                      <a:r>
                        <a:rPr lang="en-GB" sz="1800">
                          <a:solidFill>
                            <a:schemeClr val="tx1"/>
                          </a:solidFill>
                        </a:rPr>
                        <a:t> (tranquility)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+mj-lt"/>
                        <a:buNone/>
                      </a:pPr>
                      <a:endParaRPr lang="en-GB" sz="180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en-GB" sz="1800" b="1">
                          <a:solidFill>
                            <a:schemeClr val="tx1"/>
                          </a:solidFill>
                        </a:rPr>
                        <a:t>tiendas </a:t>
                      </a:r>
                      <a:r>
                        <a:rPr lang="en-GB" sz="1800">
                          <a:solidFill>
                            <a:schemeClr val="tx1"/>
                          </a:solidFill>
                        </a:rPr>
                        <a:t>(shops)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en-GB" sz="180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en-GB" sz="1800" b="1">
                          <a:solidFill>
                            <a:schemeClr val="tx1"/>
                          </a:solidFill>
                        </a:rPr>
                        <a:t>transporte público </a:t>
                      </a:r>
                      <a:r>
                        <a:rPr lang="en-GB" sz="1800">
                          <a:solidFill>
                            <a:schemeClr val="tx1"/>
                          </a:solidFill>
                        </a:rPr>
                        <a:t>(public transport)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+mj-lt"/>
                        <a:buNone/>
                      </a:pPr>
                      <a:endParaRPr lang="en-GB" sz="180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en-GB" sz="1800" b="1">
                          <a:solidFill>
                            <a:schemeClr val="tx1"/>
                          </a:solidFill>
                        </a:rPr>
                        <a:t>polución </a:t>
                      </a:r>
                      <a:r>
                        <a:rPr lang="en-GB" sz="1800">
                          <a:solidFill>
                            <a:schemeClr val="tx1"/>
                          </a:solidFill>
                        </a:rPr>
                        <a:t>(pollution)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+mj-lt"/>
                        <a:buNone/>
                      </a:pPr>
                      <a:endParaRPr lang="en-GB" sz="180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en-GB" sz="1800" b="1">
                          <a:solidFill>
                            <a:schemeClr val="tx1"/>
                          </a:solidFill>
                        </a:rPr>
                        <a:t>aire puro </a:t>
                      </a:r>
                      <a:r>
                        <a:rPr lang="en-GB" sz="1800" b="0">
                          <a:solidFill>
                            <a:schemeClr val="tx1"/>
                          </a:solidFill>
                        </a:rPr>
                        <a:t>(fresh air)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endParaRPr lang="es-ES_tradnl" sz="1800" b="1" noProof="0">
                        <a:highlight>
                          <a:srgbClr val="FFFF00"/>
                        </a:highlight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iQué suerte! (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How lucky!)</a:t>
                      </a:r>
                    </a:p>
                    <a:p>
                      <a:pPr algn="ctr"/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iQué ilusión! 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(How exciting!)</a:t>
                      </a:r>
                    </a:p>
                    <a:p>
                      <a:pPr algn="ctr"/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iQué pena! (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what a shame)</a:t>
                      </a:r>
                    </a:p>
                    <a:p>
                      <a:pPr algn="ctr"/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iQué lástima!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(what a pity.)</a:t>
                      </a:r>
                    </a:p>
                    <a:p>
                      <a:pPr marL="0" indent="0" algn="ctr">
                        <a:spcBef>
                          <a:spcPts val="600"/>
                        </a:spcBef>
                        <a:buFontTx/>
                        <a:buNone/>
                      </a:pPr>
                      <a:endParaRPr lang="es-ES_tradnl" sz="1800" noProof="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6620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7156275"/>
      </p:ext>
    </p:extLst>
  </p:cSld>
  <p:clrMapOvr>
    <a:masterClrMapping/>
  </p:clrMapOvr>
</p:sld>
</file>

<file path=ppt/theme/theme1.xml><?xml version="1.0" encoding="utf-8"?>
<a:theme xmlns:a="http://schemas.openxmlformats.org/drawingml/2006/main" name="NOA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ATheme" id="{CF341CE8-973A-4CA9-A118-57BA4059E26E}" vid="{1A2DB9B7-C11D-46EF-BB40-7C773E8582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A471AC5934984596652C01BEA8936A" ma:contentTypeVersion="12" ma:contentTypeDescription="Create a new document." ma:contentTypeScope="" ma:versionID="feb26af90ac905e2bca557270678a4bc">
  <xsd:schema xmlns:xsd="http://www.w3.org/2001/XMLSchema" xmlns:xs="http://www.w3.org/2001/XMLSchema" xmlns:p="http://schemas.microsoft.com/office/2006/metadata/properties" xmlns:ns2="18999902-e0e1-46b9-8069-9040d1208bed" xmlns:ns3="936c6605-b322-41ae-92d4-b4baec53c1b0" targetNamespace="http://schemas.microsoft.com/office/2006/metadata/properties" ma:root="true" ma:fieldsID="3c177ba93cd2f09d614108502ab0b545" ns2:_="" ns3:_="">
    <xsd:import namespace="18999902-e0e1-46b9-8069-9040d1208bed"/>
    <xsd:import namespace="936c6605-b322-41ae-92d4-b4baec53c1b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999902-e0e1-46b9-8069-9040d1208b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6c6605-b322-41ae-92d4-b4baec53c1b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0E13F7C-BF28-4971-8A19-B55BF1D38550}"/>
</file>

<file path=customXml/itemProps2.xml><?xml version="1.0" encoding="utf-8"?>
<ds:datastoreItem xmlns:ds="http://schemas.openxmlformats.org/officeDocument/2006/customXml" ds:itemID="{3BEE86EE-51CE-482C-B8C6-18584ABB9E47}"/>
</file>

<file path=customXml/itemProps3.xml><?xml version="1.0" encoding="utf-8"?>
<ds:datastoreItem xmlns:ds="http://schemas.openxmlformats.org/officeDocument/2006/customXml" ds:itemID="{913931AB-06D8-4727-B90D-A1AABAC1977F}"/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162</TotalTime>
  <Words>1300</Words>
  <Application>Microsoft Office PowerPoint</Application>
  <PresentationFormat>Widescreen</PresentationFormat>
  <Paragraphs>407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Corbel</vt:lpstr>
      <vt:lpstr>Wingdings</vt:lpstr>
      <vt:lpstr>NOATheme</vt:lpstr>
      <vt:lpstr>Yr 7 Spanish: Term 3 Knowledge Organiser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Yr 7 Spanish: Term 3 Knowledge Organiser</dc:title>
  <dc:creator>Rachael Morris</dc:creator>
  <cp:lastModifiedBy>Rachael Morris</cp:lastModifiedBy>
  <cp:revision>4</cp:revision>
  <dcterms:created xsi:type="dcterms:W3CDTF">2021-11-16T09:33:45Z</dcterms:created>
  <dcterms:modified xsi:type="dcterms:W3CDTF">2022-06-16T08:40:09Z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0x010100E7A471AC5934984596652C01BEA8936A</vt:lpwstr>
  </property>
</Properties>
</file>